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6"/>
  </p:notesMasterIdLst>
  <p:sldIdLst>
    <p:sldId id="256" r:id="rId2"/>
    <p:sldId id="293" r:id="rId3"/>
    <p:sldId id="271" r:id="rId4"/>
    <p:sldId id="296" r:id="rId5"/>
    <p:sldId id="272" r:id="rId6"/>
    <p:sldId id="286" r:id="rId7"/>
    <p:sldId id="281" r:id="rId8"/>
    <p:sldId id="283" r:id="rId9"/>
    <p:sldId id="261" r:id="rId10"/>
    <p:sldId id="294" r:id="rId11"/>
    <p:sldId id="274" r:id="rId12"/>
    <p:sldId id="288" r:id="rId13"/>
    <p:sldId id="276" r:id="rId14"/>
    <p:sldId id="289" r:id="rId15"/>
    <p:sldId id="277" r:id="rId16"/>
    <p:sldId id="290" r:id="rId17"/>
    <p:sldId id="278" r:id="rId18"/>
    <p:sldId id="279" r:id="rId19"/>
    <p:sldId id="280" r:id="rId20"/>
    <p:sldId id="291" r:id="rId21"/>
    <p:sldId id="284" r:id="rId22"/>
    <p:sldId id="292" r:id="rId23"/>
    <p:sldId id="287" r:id="rId24"/>
    <p:sldId id="265" r:id="rId2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73C"/>
    <a:srgbClr val="F09F3E"/>
    <a:srgbClr val="2571A0"/>
    <a:srgbClr val="824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78" d="100"/>
          <a:sy n="78" d="100"/>
        </p:scale>
        <p:origin x="29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15:06:09.583"/>
    </inkml:context>
    <inkml:brush xml:id="br0">
      <inkml:brushProperty name="width" value="0.05" units="cm"/>
      <inkml:brushProperty name="height" value="0.0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6T15:06:09.583"/>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BE565E-70C3-4D8C-82C2-97ACD5C1972A}" type="datetimeFigureOut">
              <a:rPr lang="en-US" smtClean="0"/>
              <a:t>8/22/2023</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6D889A-6433-4CC5-A0F0-E6724920D1F4}" type="slidenum">
              <a:rPr lang="en-US" smtClean="0"/>
              <a:t>‹#›</a:t>
            </a:fld>
            <a:endParaRPr lang="en-US"/>
          </a:p>
        </p:txBody>
      </p:sp>
    </p:spTree>
    <p:extLst>
      <p:ext uri="{BB962C8B-B14F-4D97-AF65-F5344CB8AC3E}">
        <p14:creationId xmlns:p14="http://schemas.microsoft.com/office/powerpoint/2010/main" val="297147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9516" y="1113130"/>
            <a:ext cx="6412230" cy="5230368"/>
          </a:xfrm>
        </p:spPr>
        <p:txBody>
          <a:bodyPr anchor="b">
            <a:normAutofit/>
          </a:bodyPr>
          <a:lstStyle>
            <a:lvl1pPr algn="l">
              <a:lnSpc>
                <a:spcPct val="85000"/>
              </a:lnSpc>
              <a:defRPr sz="6800" spc="-4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01282" y="6534911"/>
            <a:ext cx="6412230" cy="1676400"/>
          </a:xfrm>
        </p:spPr>
        <p:txBody>
          <a:bodyPr lIns="91440" rIns="91440">
            <a:normAutofit/>
          </a:bodyPr>
          <a:lstStyle>
            <a:lvl1pPr marL="0" indent="0" algn="l">
              <a:buNone/>
              <a:defRPr sz="2040" cap="all" spc="170" baseline="0">
                <a:solidFill>
                  <a:schemeClr val="tx2"/>
                </a:solidFill>
                <a:latin typeface="+mj-lt"/>
              </a:defRPr>
            </a:lvl1pPr>
            <a:lvl2pPr marL="388620" indent="0" algn="ctr">
              <a:buNone/>
              <a:defRPr sz="2040"/>
            </a:lvl2pPr>
            <a:lvl3pPr marL="777240" indent="0" algn="ctr">
              <a:buNone/>
              <a:defRPr sz="2040"/>
            </a:lvl3pPr>
            <a:lvl4pPr marL="1165860" indent="0" algn="ctr">
              <a:buNone/>
              <a:defRPr sz="1700"/>
            </a:lvl4pPr>
            <a:lvl5pPr marL="1554480" indent="0" algn="ctr">
              <a:buNone/>
              <a:defRPr sz="1700"/>
            </a:lvl5pPr>
            <a:lvl6pPr marL="1943100" indent="0" algn="ctr">
              <a:buNone/>
              <a:defRPr sz="1700"/>
            </a:lvl6pPr>
            <a:lvl7pPr marL="2331720" indent="0" algn="ctr">
              <a:buNone/>
              <a:defRPr sz="1700"/>
            </a:lvl7pPr>
            <a:lvl8pPr marL="2720340" indent="0" algn="ctr">
              <a:buNone/>
              <a:defRPr sz="1700"/>
            </a:lvl8pPr>
            <a:lvl9pPr marL="3108960" indent="0" algn="ctr">
              <a:buNone/>
              <a:defRPr sz="1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D5C0FA-E599-4F22-B1EA-3800F7274AF0}"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8BAF-77C4-4191-9A10-7EA7198DE4FB}" type="slidenum">
              <a:rPr lang="en-US" smtClean="0"/>
              <a:t>‹#›</a:t>
            </a:fld>
            <a:endParaRPr lang="en-US"/>
          </a:p>
        </p:txBody>
      </p:sp>
      <p:cxnSp>
        <p:nvCxnSpPr>
          <p:cNvPr id="9" name="Straight Connector 8"/>
          <p:cNvCxnSpPr/>
          <p:nvPr/>
        </p:nvCxnSpPr>
        <p:spPr>
          <a:xfrm>
            <a:off x="769882" y="637032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5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5C0FA-E599-4F22-B1EA-3800F7274AF0}"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149138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562124" y="608344"/>
            <a:ext cx="1675924" cy="84442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608343"/>
            <a:ext cx="4930616" cy="844421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5C0FA-E599-4F22-B1EA-3800F7274AF0}"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213523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5C0FA-E599-4F22-B1EA-3800F7274AF0}"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180987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1113130"/>
            <a:ext cx="6412230" cy="5230368"/>
          </a:xfrm>
        </p:spPr>
        <p:txBody>
          <a:bodyPr anchor="b" anchorCtr="0">
            <a:normAutofit/>
          </a:bodyPr>
          <a:lstStyle>
            <a:lvl1pPr>
              <a:lnSpc>
                <a:spcPct val="85000"/>
              </a:lnSpc>
              <a:defRPr sz="6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516" y="6531254"/>
            <a:ext cx="6412230" cy="1676400"/>
          </a:xfrm>
        </p:spPr>
        <p:txBody>
          <a:bodyPr lIns="91440" rIns="91440" anchor="t" anchorCtr="0">
            <a:normAutofit/>
          </a:bodyPr>
          <a:lstStyle>
            <a:lvl1pPr marL="0" indent="0">
              <a:buNone/>
              <a:defRPr sz="2040" cap="all" spc="170" baseline="0">
                <a:solidFill>
                  <a:schemeClr val="tx2"/>
                </a:solidFill>
                <a:latin typeface="+mj-lt"/>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D5C0FA-E599-4F22-B1EA-3800F7274AF0}"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88BAF-77C4-4191-9A10-7EA7198DE4FB}" type="slidenum">
              <a:rPr lang="en-US" smtClean="0"/>
              <a:t>‹#›</a:t>
            </a:fld>
            <a:endParaRPr lang="en-US"/>
          </a:p>
        </p:txBody>
      </p:sp>
      <p:cxnSp>
        <p:nvCxnSpPr>
          <p:cNvPr id="9" name="Straight Connector 8"/>
          <p:cNvCxnSpPr/>
          <p:nvPr/>
        </p:nvCxnSpPr>
        <p:spPr>
          <a:xfrm>
            <a:off x="769882" y="637032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9516" y="420353"/>
            <a:ext cx="6412230" cy="212777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9516" y="2707077"/>
            <a:ext cx="3147822" cy="590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3924" y="2707080"/>
            <a:ext cx="3147822" cy="5900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D5C0FA-E599-4F22-B1EA-3800F7274AF0}"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39425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9516" y="420353"/>
            <a:ext cx="6412230" cy="21277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516" y="2707543"/>
            <a:ext cx="3147822" cy="10798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699516" y="3787423"/>
            <a:ext cx="3147822" cy="482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3924" y="2707543"/>
            <a:ext cx="3147822" cy="10798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63924" y="3787423"/>
            <a:ext cx="3147822" cy="482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D5C0FA-E599-4F22-B1EA-3800F7274AF0}"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116255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D5C0FA-E599-4F22-B1EA-3800F7274AF0}"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383343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D5C0FA-E599-4F22-B1EA-3800F7274AF0}" type="datetimeFigureOut">
              <a:rPr lang="en-US" smtClean="0"/>
              <a:t>8/22/2023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212778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 y="0"/>
            <a:ext cx="2582379"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75545" y="0"/>
            <a:ext cx="40805" cy="1005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1465" y="871727"/>
            <a:ext cx="2040255" cy="3352800"/>
          </a:xfrm>
        </p:spPr>
        <p:txBody>
          <a:bodyPr anchor="b">
            <a:normAutofit/>
          </a:bodyPr>
          <a:lstStyle>
            <a:lvl1pPr>
              <a:defRPr sz="30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941202" y="1072896"/>
            <a:ext cx="4257984" cy="7711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1465" y="4291584"/>
            <a:ext cx="2040255" cy="4956049"/>
          </a:xfrm>
        </p:spPr>
        <p:txBody>
          <a:bodyPr lIns="91440" rIns="91440">
            <a:normAutofit/>
          </a:bodyPr>
          <a:lstStyle>
            <a:lvl1pPr marL="0" indent="0">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a:xfrm>
            <a:off x="296764" y="9474353"/>
            <a:ext cx="1669301" cy="535517"/>
          </a:xfrm>
        </p:spPr>
        <p:txBody>
          <a:bodyPr/>
          <a:lstStyle>
            <a:lvl1pPr algn="l">
              <a:defRPr/>
            </a:lvl1pPr>
          </a:lstStyle>
          <a:p>
            <a:fld id="{AAD5C0FA-E599-4F22-B1EA-3800F7274AF0}" type="datetimeFigureOut">
              <a:rPr lang="en-US" smtClean="0"/>
              <a:t>8/22/2023</a:t>
            </a:fld>
            <a:endParaRPr lang="en-US"/>
          </a:p>
        </p:txBody>
      </p:sp>
      <p:sp>
        <p:nvSpPr>
          <p:cNvPr id="6" name="Footer Placeholder 5"/>
          <p:cNvSpPr>
            <a:spLocks noGrp="1"/>
          </p:cNvSpPr>
          <p:nvPr>
            <p:ph type="ftr" sz="quarter" idx="11"/>
          </p:nvPr>
        </p:nvSpPr>
        <p:spPr>
          <a:xfrm>
            <a:off x="3060382" y="9474353"/>
            <a:ext cx="2963228" cy="535517"/>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7988BAF-77C4-4191-9A10-7EA7198DE4FB}" type="slidenum">
              <a:rPr lang="en-US" smtClean="0"/>
              <a:t>‹#›</a:t>
            </a:fld>
            <a:endParaRPr lang="en-US"/>
          </a:p>
        </p:txBody>
      </p:sp>
    </p:spTree>
    <p:extLst>
      <p:ext uri="{BB962C8B-B14F-4D97-AF65-F5344CB8AC3E}">
        <p14:creationId xmlns:p14="http://schemas.microsoft.com/office/powerpoint/2010/main" val="142418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264400"/>
            <a:ext cx="7770376" cy="27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7208778"/>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7443216"/>
            <a:ext cx="6451092" cy="1207008"/>
          </a:xfrm>
        </p:spPr>
        <p:txBody>
          <a:bodyPr tIns="0" bIns="0" anchor="b">
            <a:noAutofit/>
          </a:bodyPr>
          <a:lstStyle>
            <a:lvl1pPr>
              <a:defRPr sz="30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7772391" cy="7208778"/>
          </a:xfrm>
          <a:blipFill>
            <a:blip r:embed="rId2"/>
            <a:stretch>
              <a:fillRect/>
            </a:stretch>
          </a:blipFill>
        </p:spPr>
        <p:txBody>
          <a:bodyPr lIns="457200" tIns="457200" anchor="t"/>
          <a:lstStyle>
            <a:lvl1pPr marL="0" indent="0">
              <a:buNone/>
              <a:defRPr sz="2720">
                <a:solidFill>
                  <a:schemeClr val="bg1"/>
                </a:solidFill>
              </a:defRPr>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699515" y="8663635"/>
            <a:ext cx="6451092" cy="871728"/>
          </a:xfrm>
        </p:spPr>
        <p:txBody>
          <a:bodyPr lIns="91440" tIns="0" rIns="91440" bIns="0">
            <a:normAutofit/>
          </a:bodyPr>
          <a:lstStyle>
            <a:lvl1pPr marL="0" indent="0">
              <a:spcBef>
                <a:spcPts val="0"/>
              </a:spcBef>
              <a:spcAft>
                <a:spcPts val="510"/>
              </a:spcAft>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AAD5C0FA-E599-4F22-B1EA-3800F7274AF0}"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88BAF-77C4-4191-9A10-7EA7198DE4FB}" type="slidenum">
              <a:rPr lang="en-US" smtClean="0"/>
              <a:t>‹#›</a:t>
            </a:fld>
            <a:endParaRPr lang="en-US"/>
          </a:p>
        </p:txBody>
      </p:sp>
    </p:spTree>
    <p:extLst>
      <p:ext uri="{BB962C8B-B14F-4D97-AF65-F5344CB8AC3E}">
        <p14:creationId xmlns:p14="http://schemas.microsoft.com/office/powerpoint/2010/main" val="226414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387840"/>
            <a:ext cx="7772401"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290329"/>
            <a:ext cx="7772401" cy="96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9516" y="420353"/>
            <a:ext cx="6412230" cy="21277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9515" y="2707077"/>
            <a:ext cx="6412231" cy="59009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517" y="9474353"/>
            <a:ext cx="1576073" cy="535517"/>
          </a:xfrm>
          <a:prstGeom prst="rect">
            <a:avLst/>
          </a:prstGeom>
        </p:spPr>
        <p:txBody>
          <a:bodyPr vert="horz" lIns="91440" tIns="45720" rIns="91440" bIns="45720" rtlCol="0" anchor="ctr"/>
          <a:lstStyle>
            <a:lvl1pPr algn="l">
              <a:defRPr sz="765">
                <a:solidFill>
                  <a:srgbClr val="FFFFFF"/>
                </a:solidFill>
              </a:defRPr>
            </a:lvl1pPr>
          </a:lstStyle>
          <a:p>
            <a:fld id="{AAD5C0FA-E599-4F22-B1EA-3800F7274AF0}" type="datetimeFigureOut">
              <a:rPr lang="en-US" smtClean="0"/>
              <a:t>8/22/2023</a:t>
            </a:fld>
            <a:endParaRPr lang="en-US"/>
          </a:p>
        </p:txBody>
      </p:sp>
      <p:sp>
        <p:nvSpPr>
          <p:cNvPr id="5" name="Footer Placeholder 4"/>
          <p:cNvSpPr>
            <a:spLocks noGrp="1"/>
          </p:cNvSpPr>
          <p:nvPr>
            <p:ph type="ftr" sz="quarter" idx="3"/>
          </p:nvPr>
        </p:nvSpPr>
        <p:spPr>
          <a:xfrm>
            <a:off x="2349943" y="9474353"/>
            <a:ext cx="3074538" cy="535517"/>
          </a:xfrm>
          <a:prstGeom prst="rect">
            <a:avLst/>
          </a:prstGeom>
        </p:spPr>
        <p:txBody>
          <a:bodyPr vert="horz" lIns="91440" tIns="45720" rIns="91440" bIns="45720" rtlCol="0" anchor="ctr"/>
          <a:lstStyle>
            <a:lvl1pPr algn="ctr">
              <a:defRPr sz="76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6311543" y="9474353"/>
            <a:ext cx="836416" cy="535517"/>
          </a:xfrm>
          <a:prstGeom prst="rect">
            <a:avLst/>
          </a:prstGeom>
        </p:spPr>
        <p:txBody>
          <a:bodyPr vert="horz" lIns="91440" tIns="45720" rIns="91440" bIns="45720" rtlCol="0" anchor="ctr"/>
          <a:lstStyle>
            <a:lvl1pPr algn="r">
              <a:defRPr sz="893">
                <a:solidFill>
                  <a:srgbClr val="FFFFFF"/>
                </a:solidFill>
              </a:defRPr>
            </a:lvl1pPr>
          </a:lstStyle>
          <a:p>
            <a:fld id="{07988BAF-77C4-4191-9A10-7EA7198DE4FB}" type="slidenum">
              <a:rPr lang="en-US" smtClean="0"/>
              <a:t>‹#›</a:t>
            </a:fld>
            <a:endParaRPr lang="en-US"/>
          </a:p>
        </p:txBody>
      </p:sp>
      <p:cxnSp>
        <p:nvCxnSpPr>
          <p:cNvPr id="10" name="Straight Connector 9"/>
          <p:cNvCxnSpPr/>
          <p:nvPr/>
        </p:nvCxnSpPr>
        <p:spPr>
          <a:xfrm>
            <a:off x="760877" y="2548839"/>
            <a:ext cx="63539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5471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p:titleStyle>
    <p:bodyStyle>
      <a:lvl1pPr marL="77724" indent="-77724" algn="l" defTabSz="777240" rtl="0" eaLnBrk="1" latinLnBrk="0" hangingPunct="1">
        <a:lnSpc>
          <a:spcPct val="90000"/>
        </a:lnSpc>
        <a:spcBef>
          <a:spcPts val="1020"/>
        </a:spcBef>
        <a:spcAft>
          <a:spcPts val="170"/>
        </a:spcAft>
        <a:buClr>
          <a:schemeClr val="accent1"/>
        </a:buClr>
        <a:buSzPct val="100000"/>
        <a:buFont typeface="Calibri" panose="020F0502020204030204" pitchFamily="34" charset="0"/>
        <a:buChar char=" "/>
        <a:defRPr sz="1700" kern="1200">
          <a:solidFill>
            <a:schemeClr val="tx1">
              <a:lumMod val="75000"/>
              <a:lumOff val="25000"/>
            </a:schemeClr>
          </a:solidFill>
          <a:latin typeface="+mn-lt"/>
          <a:ea typeface="+mn-ea"/>
          <a:cs typeface="+mn-cs"/>
        </a:defRPr>
      </a:lvl1pPr>
      <a:lvl2pPr marL="326441" indent="-155448" algn="l" defTabSz="777240" rtl="0" eaLnBrk="1" latinLnBrk="0" hangingPunct="1">
        <a:lnSpc>
          <a:spcPct val="90000"/>
        </a:lnSpc>
        <a:spcBef>
          <a:spcPts val="170"/>
        </a:spcBef>
        <a:spcAft>
          <a:spcPts val="340"/>
        </a:spcAft>
        <a:buClr>
          <a:schemeClr val="accent1"/>
        </a:buClr>
        <a:buFont typeface="Calibri" pitchFamily="34" charset="0"/>
        <a:buChar char="◦"/>
        <a:defRPr sz="1530" kern="1200">
          <a:solidFill>
            <a:schemeClr val="tx1">
              <a:lumMod val="75000"/>
              <a:lumOff val="25000"/>
            </a:schemeClr>
          </a:solidFill>
          <a:latin typeface="+mn-lt"/>
          <a:ea typeface="+mn-ea"/>
          <a:cs typeface="+mn-cs"/>
        </a:defRPr>
      </a:lvl2pPr>
      <a:lvl3pPr marL="481889"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3pPr>
      <a:lvl4pPr marL="637337"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4pPr>
      <a:lvl5pPr marL="792785"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5pPr>
      <a:lvl6pPr marL="93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6pPr>
      <a:lvl7pPr marL="110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7pPr>
      <a:lvl8pPr marL="127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8pPr>
      <a:lvl9pPr marL="144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hyperlink" Target="https://www.gobroomecounty.com/senior/Age-FriendlyCommunityInformation"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cid:54427391-BC66-41F8-B3F6-F601348E06C5"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aarp.org/Livable" TargetMode="External"/><Relationship Id="rId2" Type="http://schemas.openxmlformats.org/officeDocument/2006/relationships/hyperlink" Target="http://www.gobroomecounty.com/senior" TargetMode="Externa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991B-4B9C-7FB1-00D6-1481D1732758}"/>
              </a:ext>
            </a:extLst>
          </p:cNvPr>
          <p:cNvSpPr>
            <a:spLocks noGrp="1"/>
          </p:cNvSpPr>
          <p:nvPr>
            <p:ph type="ctrTitle"/>
          </p:nvPr>
        </p:nvSpPr>
        <p:spPr>
          <a:xfrm>
            <a:off x="4628524" y="4716868"/>
            <a:ext cx="2010171" cy="510746"/>
          </a:xfrm>
        </p:spPr>
        <p:txBody>
          <a:bodyPr>
            <a:normAutofit fontScale="90000"/>
          </a:bodyPr>
          <a:lstStyle/>
          <a:p>
            <a:pPr algn="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1721" b="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3825"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3825"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3825"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3825"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3825"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br>
              <a:rPr lang="en-US" sz="3825"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r>
              <a:rPr lang="en-US" sz="2200" i="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Creating</a:t>
            </a:r>
            <a:r>
              <a:rPr lang="en-US" sz="2200" i="1" spc="-93"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200" i="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a</a:t>
            </a:r>
            <a:r>
              <a:rPr lang="en-US" sz="2200" i="1" spc="-90"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200" i="1" spc="-7"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Healthy </a:t>
            </a:r>
            <a:r>
              <a:rPr lang="en-US" sz="2200" i="1" spc="-19"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Community</a:t>
            </a:r>
            <a:r>
              <a:rPr lang="en-US" sz="2200" i="1" spc="-93"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br>
              <a:rPr lang="en-US" sz="2200" i="1" spc="-93"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br>
            <a:r>
              <a:rPr lang="en-US" sz="2200" i="1" spc="-19"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that</a:t>
            </a:r>
            <a:r>
              <a:rPr lang="en-US" sz="2200" i="1" spc="-90"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200" i="1" spc="-19"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Supports </a:t>
            </a:r>
            <a:r>
              <a:rPr lang="en-US" sz="2200" i="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People</a:t>
            </a:r>
            <a:r>
              <a:rPr lang="en-US" sz="2200" i="1" spc="-109"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200" i="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of</a:t>
            </a:r>
            <a:r>
              <a:rPr lang="en-US" sz="2200" i="1" spc="-109"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200" i="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All</a:t>
            </a:r>
            <a:r>
              <a:rPr lang="en-US" sz="2200" i="1" spc="-109"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200" i="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Ages</a:t>
            </a:r>
            <a:endParaRPr lang="en-US" sz="2200" i="1" dirty="0"/>
          </a:p>
        </p:txBody>
      </p:sp>
      <p:sp>
        <p:nvSpPr>
          <p:cNvPr id="3" name="Subtitle 2">
            <a:extLst>
              <a:ext uri="{FF2B5EF4-FFF2-40B4-BE49-F238E27FC236}">
                <a16:creationId xmlns:a16="http://schemas.microsoft.com/office/drawing/2014/main" id="{D229A3B9-6C58-D5BB-BF53-962013CB3560}"/>
              </a:ext>
            </a:extLst>
          </p:cNvPr>
          <p:cNvSpPr>
            <a:spLocks noGrp="1"/>
          </p:cNvSpPr>
          <p:nvPr>
            <p:ph type="subTitle" idx="1"/>
          </p:nvPr>
        </p:nvSpPr>
        <p:spPr>
          <a:xfrm>
            <a:off x="701282" y="6994451"/>
            <a:ext cx="6412230" cy="1676400"/>
          </a:xfrm>
        </p:spPr>
        <p:txBody>
          <a:bodyPr>
            <a:normAutofit/>
          </a:bodyPr>
          <a:lstStyle/>
          <a:p>
            <a:endParaRPr lang="en-US" sz="1148"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endParaRPr>
          </a:p>
          <a:p>
            <a:pPr algn="ctr" eaLnBrk="0" fontAlgn="base" hangingPunct="0">
              <a:lnSpc>
                <a:spcPct val="100000"/>
              </a:lnSpc>
              <a:spcBef>
                <a:spcPct val="0"/>
              </a:spcBef>
              <a:spcAft>
                <a:spcPct val="0"/>
              </a:spcAft>
              <a:buClrTx/>
              <a:buSzTx/>
            </a:pPr>
            <a:endParaRPr lang="en-US" altLang="en-US" sz="1148" b="1" cap="none" dirty="0">
              <a:solidFill>
                <a:srgbClr val="1D3953"/>
              </a:solidFill>
              <a:latin typeface="Arial" panose="020B0604020202020204" pitchFamily="34" charset="0"/>
              <a:ea typeface="Century Gothic" panose="020B0502020202020204" pitchFamily="34" charset="0"/>
              <a:cs typeface="Century Gothic" panose="020B0502020202020204" pitchFamily="34" charset="0"/>
            </a:endParaRPr>
          </a:p>
          <a:p>
            <a:pPr algn="ctr" eaLnBrk="0" fontAlgn="base" hangingPunct="0">
              <a:lnSpc>
                <a:spcPct val="100000"/>
              </a:lnSpc>
              <a:spcBef>
                <a:spcPct val="0"/>
              </a:spcBef>
              <a:spcAft>
                <a:spcPct val="0"/>
              </a:spcAft>
              <a:buClrTx/>
              <a:buSzTx/>
            </a:pPr>
            <a:endParaRPr lang="en-US" altLang="en-US" sz="1148" b="1" cap="none" dirty="0">
              <a:solidFill>
                <a:srgbClr val="1D3953"/>
              </a:solidFill>
              <a:latin typeface="Arial" panose="020B0604020202020204" pitchFamily="34" charset="0"/>
              <a:ea typeface="Century Gothic" panose="020B0502020202020204" pitchFamily="34" charset="0"/>
              <a:cs typeface="Century Gothic" panose="020B0502020202020204" pitchFamily="34" charset="0"/>
            </a:endParaRPr>
          </a:p>
          <a:p>
            <a:pPr algn="ctr" eaLnBrk="0" fontAlgn="base" hangingPunct="0">
              <a:lnSpc>
                <a:spcPct val="100000"/>
              </a:lnSpc>
              <a:spcBef>
                <a:spcPct val="0"/>
              </a:spcBef>
              <a:spcAft>
                <a:spcPct val="0"/>
              </a:spcAft>
              <a:buClrTx/>
              <a:buSzTx/>
            </a:pPr>
            <a:endParaRPr lang="en-US" altLang="en-US" sz="2868" b="1" cap="none" dirty="0">
              <a:solidFill>
                <a:srgbClr val="1D3953"/>
              </a:solidFill>
              <a:latin typeface="Arial" panose="020B0604020202020204" pitchFamily="34" charset="0"/>
              <a:ea typeface="Century Gothic" panose="020B0502020202020204" pitchFamily="34" charset="0"/>
              <a:cs typeface="Century Gothic" panose="020B0502020202020204" pitchFamily="34" charset="0"/>
            </a:endParaRPr>
          </a:p>
          <a:p>
            <a:endParaRPr lang="en-US" dirty="0"/>
          </a:p>
        </p:txBody>
      </p:sp>
      <p:pic>
        <p:nvPicPr>
          <p:cNvPr id="6" name="Picture 5" descr="Text&#10;&#10;Description automatically generated with medium confidence">
            <a:extLst>
              <a:ext uri="{FF2B5EF4-FFF2-40B4-BE49-F238E27FC236}">
                <a16:creationId xmlns:a16="http://schemas.microsoft.com/office/drawing/2014/main" id="{E00A36E6-6175-05D6-1EE5-C20181B28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243" y="6588816"/>
            <a:ext cx="3863914" cy="1108827"/>
          </a:xfrm>
          <a:prstGeom prst="rect">
            <a:avLst/>
          </a:prstGeom>
        </p:spPr>
      </p:pic>
      <p:sp>
        <p:nvSpPr>
          <p:cNvPr id="8" name="Rectangle 10">
            <a:extLst>
              <a:ext uri="{FF2B5EF4-FFF2-40B4-BE49-F238E27FC236}">
                <a16:creationId xmlns:a16="http://schemas.microsoft.com/office/drawing/2014/main" id="{E73010BB-49D3-7823-0193-389FE95C70C5}"/>
              </a:ext>
            </a:extLst>
          </p:cNvPr>
          <p:cNvSpPr>
            <a:spLocks noChangeArrowheads="1"/>
          </p:cNvSpPr>
          <p:nvPr/>
        </p:nvSpPr>
        <p:spPr bwMode="auto">
          <a:xfrm>
            <a:off x="3" y="2871191"/>
            <a:ext cx="117789" cy="23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8293" tIns="29147" rIns="58293" bIns="29147" numCol="1" anchor="ctr" anchorCtr="0" compatLnSpc="1">
            <a:prstTxWarp prst="textNoShape">
              <a:avLst/>
            </a:prstTxWarp>
            <a:spAutoFit/>
          </a:bodyPr>
          <a:lstStyle/>
          <a:p>
            <a:endParaRPr lang="en-US" sz="1148"/>
          </a:p>
        </p:txBody>
      </p:sp>
      <p:sp>
        <p:nvSpPr>
          <p:cNvPr id="18" name="Rectangle 11">
            <a:extLst>
              <a:ext uri="{FF2B5EF4-FFF2-40B4-BE49-F238E27FC236}">
                <a16:creationId xmlns:a16="http://schemas.microsoft.com/office/drawing/2014/main" id="{FB82C989-31A8-199A-341E-78489CD888C4}"/>
              </a:ext>
            </a:extLst>
          </p:cNvPr>
          <p:cNvSpPr>
            <a:spLocks noChangeArrowheads="1"/>
          </p:cNvSpPr>
          <p:nvPr/>
        </p:nvSpPr>
        <p:spPr bwMode="auto">
          <a:xfrm rot="10800000" flipV="1">
            <a:off x="-2369853" y="5155713"/>
            <a:ext cx="14809744" cy="62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8293" tIns="29147" rIns="58293" bIns="29147" numCol="1" anchor="ctr" anchorCtr="0" compatLnSpc="1">
            <a:prstTxWarp prst="textNoShape">
              <a:avLst/>
            </a:prstTxWarp>
            <a:spAutoFit/>
          </a:bodyPr>
          <a:lstStyle/>
          <a:p>
            <a:pPr algn="ctr" defTabSz="582934" eaLnBrk="0" fontAlgn="base" hangingPunct="0">
              <a:spcBef>
                <a:spcPct val="0"/>
              </a:spcBef>
              <a:spcAft>
                <a:spcPct val="0"/>
              </a:spcAft>
            </a:pPr>
            <a:endParaRPr lang="en-US" altLang="en-US" sz="1275" b="1" dirty="0">
              <a:solidFill>
                <a:srgbClr val="1D3953"/>
              </a:solidFill>
              <a:latin typeface="Arial" panose="020B0604020202020204" pitchFamily="34" charset="0"/>
              <a:ea typeface="Century Gothic" panose="020B0502020202020204" pitchFamily="34" charset="0"/>
              <a:cs typeface="Century Gothic" panose="020B0502020202020204" pitchFamily="34" charset="0"/>
            </a:endParaRPr>
          </a:p>
          <a:p>
            <a:pPr algn="ctr" defTabSz="582934" eaLnBrk="0" fontAlgn="base" hangingPunct="0">
              <a:spcBef>
                <a:spcPct val="0"/>
              </a:spcBef>
              <a:spcAft>
                <a:spcPct val="0"/>
              </a:spcAft>
            </a:pPr>
            <a:endParaRPr lang="en-US" altLang="en-US" sz="1275" b="1" dirty="0">
              <a:solidFill>
                <a:srgbClr val="1D3953"/>
              </a:solidFill>
              <a:latin typeface="Arial" panose="020B0604020202020204" pitchFamily="34" charset="0"/>
              <a:ea typeface="Century Gothic" panose="020B0502020202020204" pitchFamily="34" charset="0"/>
              <a:cs typeface="Century Gothic" panose="020B0502020202020204" pitchFamily="34" charset="0"/>
            </a:endParaRPr>
          </a:p>
          <a:p>
            <a:pPr algn="ctr" defTabSz="582934" eaLnBrk="0" fontAlgn="base" hangingPunct="0">
              <a:spcBef>
                <a:spcPct val="0"/>
              </a:spcBef>
              <a:spcAft>
                <a:spcPct val="0"/>
              </a:spcAft>
            </a:pPr>
            <a:endParaRPr lang="en-US" altLang="en-US" sz="1148" dirty="0">
              <a:latin typeface="Arial" panose="020B0604020202020204" pitchFamily="34" charset="0"/>
            </a:endParaRPr>
          </a:p>
        </p:txBody>
      </p:sp>
      <p:sp>
        <p:nvSpPr>
          <p:cNvPr id="12" name="TextBox 11">
            <a:extLst>
              <a:ext uri="{FF2B5EF4-FFF2-40B4-BE49-F238E27FC236}">
                <a16:creationId xmlns:a16="http://schemas.microsoft.com/office/drawing/2014/main" id="{A71C904C-47FA-7F62-D5CF-7905D43B9880}"/>
              </a:ext>
            </a:extLst>
          </p:cNvPr>
          <p:cNvSpPr txBox="1"/>
          <p:nvPr/>
        </p:nvSpPr>
        <p:spPr>
          <a:xfrm>
            <a:off x="1513523" y="7832651"/>
            <a:ext cx="4787747" cy="830997"/>
          </a:xfrm>
          <a:prstGeom prst="rect">
            <a:avLst/>
          </a:prstGeom>
          <a:noFill/>
        </p:spPr>
        <p:txBody>
          <a:bodyPr wrap="square" rtlCol="0">
            <a:spAutoFit/>
          </a:bodyPr>
          <a:lstStyle/>
          <a:p>
            <a:pPr algn="ctr"/>
            <a:r>
              <a:rPr lang="en-US" sz="2400" b="1" kern="100" dirty="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Three Year Progress Report </a:t>
            </a:r>
          </a:p>
          <a:p>
            <a:pPr algn="ctr"/>
            <a:r>
              <a:rPr lang="en-US" sz="2400" b="1" dirty="0">
                <a:solidFill>
                  <a:srgbClr val="1F3864"/>
                </a:solidFill>
                <a:effectLst/>
                <a:latin typeface="Century Gothic" panose="020B0502020202020204" pitchFamily="34" charset="0"/>
                <a:ea typeface="Calibri" panose="020F0502020204030204" pitchFamily="34" charset="0"/>
                <a:cs typeface="Times New Roman" panose="02020603050405020304" pitchFamily="18" charset="0"/>
              </a:rPr>
              <a:t>2020-2023</a:t>
            </a:r>
            <a:endParaRPr lang="en-US" sz="2400" b="1" dirty="0">
              <a:solidFill>
                <a:schemeClr val="bg2">
                  <a:lumMod val="25000"/>
                </a:schemeClr>
              </a:solidFill>
              <a:latin typeface="Century Gothic" panose="020B0502020202020204" pitchFamily="34" charset="0"/>
            </a:endParaRPr>
          </a:p>
        </p:txBody>
      </p:sp>
      <p:sp>
        <p:nvSpPr>
          <p:cNvPr id="16" name="TextBox 15">
            <a:extLst>
              <a:ext uri="{FF2B5EF4-FFF2-40B4-BE49-F238E27FC236}">
                <a16:creationId xmlns:a16="http://schemas.microsoft.com/office/drawing/2014/main" id="{B0A35584-A83D-CC27-AC28-278932DFA591}"/>
              </a:ext>
            </a:extLst>
          </p:cNvPr>
          <p:cNvSpPr txBox="1"/>
          <p:nvPr/>
        </p:nvSpPr>
        <p:spPr>
          <a:xfrm>
            <a:off x="2901617" y="654974"/>
            <a:ext cx="4439798" cy="2308324"/>
          </a:xfrm>
          <a:prstGeom prst="rect">
            <a:avLst/>
          </a:prstGeom>
          <a:noFill/>
        </p:spPr>
        <p:txBody>
          <a:bodyPr wrap="square" rtlCol="0">
            <a:spAutoFit/>
          </a:bodyPr>
          <a:lstStyle/>
          <a:p>
            <a:pPr algn="r"/>
            <a:r>
              <a:rPr lang="en-US" sz="4800"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Broome </a:t>
            </a:r>
          </a:p>
          <a:p>
            <a:pPr algn="r"/>
            <a:r>
              <a:rPr lang="en-US" sz="4800" b="1" spc="-26" dirty="0">
                <a:solidFill>
                  <a:srgbClr val="D15821"/>
                </a:solidFill>
                <a:latin typeface="Century Gothic" panose="020B0502020202020204" pitchFamily="34" charset="0"/>
                <a:ea typeface="Century Gothic" panose="020B0502020202020204" pitchFamily="34" charset="0"/>
                <a:cs typeface="Century Gothic" panose="020B0502020202020204" pitchFamily="34" charset="0"/>
              </a:rPr>
              <a:t>Age-Friendly Project</a:t>
            </a:r>
            <a:endParaRPr lang="en-US" sz="4800" dirty="0"/>
          </a:p>
        </p:txBody>
      </p:sp>
      <p:pic>
        <p:nvPicPr>
          <p:cNvPr id="4" name="Picture 2" descr="Free Back View of a Family in Winter Clothes Walking on a Snow-Covered Ground Stock Photo">
            <a:extLst>
              <a:ext uri="{FF2B5EF4-FFF2-40B4-BE49-F238E27FC236}">
                <a16:creationId xmlns:a16="http://schemas.microsoft.com/office/drawing/2014/main" id="{3E2FE022-E3E5-8AFA-3091-0B9D434AD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19" y="3037121"/>
            <a:ext cx="1512036" cy="2268055"/>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5" name="image6.jpeg">
            <a:extLst>
              <a:ext uri="{FF2B5EF4-FFF2-40B4-BE49-F238E27FC236}">
                <a16:creationId xmlns:a16="http://schemas.microsoft.com/office/drawing/2014/main" id="{91F499DE-D329-47E9-B740-F4E6B4C3AEA2}"/>
              </a:ext>
            </a:extLst>
          </p:cNvPr>
          <p:cNvPicPr>
            <a:picLocks noChangeAspect="1"/>
          </p:cNvPicPr>
          <p:nvPr/>
        </p:nvPicPr>
        <p:blipFill>
          <a:blip r:embed="rId4" cstate="print"/>
          <a:stretch>
            <a:fillRect/>
          </a:stretch>
        </p:blipFill>
        <p:spPr>
          <a:xfrm>
            <a:off x="2367741" y="2624188"/>
            <a:ext cx="2260783" cy="1507022"/>
          </a:xfrm>
          <a:prstGeom prst="rect">
            <a:avLst/>
          </a:prstGeom>
          <a:effectLst>
            <a:softEdge rad="88900"/>
          </a:effectLst>
        </p:spPr>
      </p:pic>
      <p:pic>
        <p:nvPicPr>
          <p:cNvPr id="7" name="Picture 4" descr="Free Concentrated multiracial coworkers working on laptop in modern workspace Stock Photo">
            <a:extLst>
              <a:ext uri="{FF2B5EF4-FFF2-40B4-BE49-F238E27FC236}">
                <a16:creationId xmlns:a16="http://schemas.microsoft.com/office/drawing/2014/main" id="{14669F79-B3FD-0FFD-8DBB-2999E2BDC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916" y="4455847"/>
            <a:ext cx="2162432" cy="1453154"/>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7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5233-0596-A4EC-F21C-D27E5216C3DB}"/>
              </a:ext>
            </a:extLst>
          </p:cNvPr>
          <p:cNvSpPr>
            <a:spLocks noGrp="1"/>
          </p:cNvSpPr>
          <p:nvPr>
            <p:ph type="title"/>
          </p:nvPr>
        </p:nvSpPr>
        <p:spPr>
          <a:xfrm>
            <a:off x="680085" y="1397033"/>
            <a:ext cx="6412230" cy="1040946"/>
          </a:xfrm>
        </p:spPr>
        <p:txBody>
          <a:bodyPr>
            <a:noAutofit/>
          </a:bodyPr>
          <a:lstStyle/>
          <a:p>
            <a:r>
              <a:rPr lang="en-US" b="1" dirty="0">
                <a:solidFill>
                  <a:srgbClr val="E2773C"/>
                </a:solidFill>
              </a:rPr>
              <a:t>BROOME AGE-FRIENDLY PROJECT</a:t>
            </a:r>
            <a:br>
              <a:rPr lang="en-US" b="1" dirty="0">
                <a:solidFill>
                  <a:srgbClr val="E2773C"/>
                </a:solidFill>
              </a:rPr>
            </a:br>
            <a:br>
              <a:rPr lang="en-US" sz="2040" b="1" dirty="0">
                <a:solidFill>
                  <a:srgbClr val="E2773C"/>
                </a:solidFill>
                <a:ea typeface="Century Gothic" panose="020B0502020202020204" pitchFamily="34" charset="0"/>
                <a:cs typeface="Century Gothic" panose="020B0502020202020204" pitchFamily="34" charset="0"/>
              </a:rPr>
            </a:br>
            <a:endParaRPr lang="en-US" sz="2040" dirty="0"/>
          </a:p>
        </p:txBody>
      </p:sp>
      <p:sp>
        <p:nvSpPr>
          <p:cNvPr id="6" name="TextBox 5">
            <a:extLst>
              <a:ext uri="{FF2B5EF4-FFF2-40B4-BE49-F238E27FC236}">
                <a16:creationId xmlns:a16="http://schemas.microsoft.com/office/drawing/2014/main" id="{D9716AED-2261-AAC2-9065-3E34E1F657DB}"/>
              </a:ext>
            </a:extLst>
          </p:cNvPr>
          <p:cNvSpPr txBox="1"/>
          <p:nvPr/>
        </p:nvSpPr>
        <p:spPr>
          <a:xfrm>
            <a:off x="525677" y="2770405"/>
            <a:ext cx="6721046" cy="6232475"/>
          </a:xfrm>
          <a:prstGeom prst="rect">
            <a:avLst/>
          </a:prstGeom>
          <a:noFill/>
        </p:spPr>
        <p:txBody>
          <a:bodyPr wrap="square" rtlCol="0">
            <a:spAutoFit/>
          </a:bodyPr>
          <a:lstStyle/>
          <a:p>
            <a:pPr marL="0" marR="0">
              <a:spcBef>
                <a:spcPts val="0"/>
              </a:spcBef>
              <a:spcAft>
                <a:spcPts val="0"/>
              </a:spcAft>
            </a:pPr>
            <a:r>
              <a:rPr lang="en-US" sz="1600" dirty="0">
                <a:effectLst/>
                <a:ea typeface="Times New Roman" panose="02020603050405020304" pitchFamily="18" charset="0"/>
                <a:cs typeface="Times New Roman" panose="02020603050405020304" pitchFamily="18" charset="0"/>
              </a:rPr>
              <a:t>In 2020, Broome County was accepted into AARP’s Network of Age-Friendly States and Communities through Office for Aging’s (OFA) submission of a multi-year action plan for community improvements to address the needs of older adults and people of all ages.  </a:t>
            </a:r>
            <a:r>
              <a:rPr lang="en-US" sz="1600" dirty="0">
                <a:ea typeface="Times New Roman" panose="02020603050405020304" pitchFamily="18" charset="0"/>
                <a:cs typeface="Times New Roman" panose="02020603050405020304" pitchFamily="18" charset="0"/>
              </a:rPr>
              <a:t>This was the culmination of several years of planning, results of a large community survey, and workgroup meetings to determine initial </a:t>
            </a:r>
            <a:r>
              <a:rPr lang="en-US" sz="1600" dirty="0" err="1">
                <a:ea typeface="Times New Roman" panose="02020603050405020304" pitchFamily="18" charset="0"/>
                <a:cs typeface="Times New Roman" panose="02020603050405020304" pitchFamily="18" charset="0"/>
              </a:rPr>
              <a:t>age-friendly</a:t>
            </a:r>
            <a:r>
              <a:rPr lang="en-US" sz="1600" dirty="0">
                <a:ea typeface="Times New Roman" panose="02020603050405020304" pitchFamily="18" charset="0"/>
                <a:cs typeface="Times New Roman" panose="02020603050405020304" pitchFamily="18" charset="0"/>
              </a:rPr>
              <a:t> goals.</a:t>
            </a:r>
          </a:p>
          <a:p>
            <a:pPr marL="0" marR="0">
              <a:spcBef>
                <a:spcPts val="0"/>
              </a:spcBef>
              <a:spcAft>
                <a:spcPts val="0"/>
              </a:spcAft>
            </a:pPr>
            <a:endParaRPr lang="en-US" sz="16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cs typeface="Times New Roman" panose="02020603050405020304" pitchFamily="18" charset="0"/>
              </a:rPr>
              <a:t>The initial action plan was developed through an inclusive planning process that engaged professionals and community members in a variety of </a:t>
            </a:r>
            <a:r>
              <a:rPr lang="en-US" sz="1600" dirty="0" err="1">
                <a:effectLst/>
                <a:ea typeface="Times New Roman" panose="02020603050405020304" pitchFamily="18" charset="0"/>
                <a:cs typeface="Times New Roman" panose="02020603050405020304" pitchFamily="18" charset="0"/>
              </a:rPr>
              <a:t>age-friendly</a:t>
            </a:r>
            <a:r>
              <a:rPr lang="en-US" sz="1600" dirty="0">
                <a:effectLst/>
                <a:ea typeface="Times New Roman" panose="02020603050405020304" pitchFamily="18" charset="0"/>
                <a:cs typeface="Times New Roman" panose="02020603050405020304" pitchFamily="18" charset="0"/>
              </a:rPr>
              <a:t> events and workgroups. </a:t>
            </a:r>
            <a:r>
              <a:rPr lang="en-US" sz="1600" dirty="0">
                <a:ea typeface="Times New Roman" panose="02020603050405020304" pitchFamily="18" charset="0"/>
                <a:cs typeface="Times New Roman" panose="02020603050405020304" pitchFamily="18" charset="0"/>
              </a:rPr>
              <a:t>OFA was also awarded an </a:t>
            </a:r>
            <a:r>
              <a:rPr lang="en-US" sz="1600" dirty="0" err="1">
                <a:ea typeface="Times New Roman" panose="02020603050405020304" pitchFamily="18" charset="0"/>
                <a:cs typeface="Times New Roman" panose="02020603050405020304" pitchFamily="18" charset="0"/>
              </a:rPr>
              <a:t>age-friendly</a:t>
            </a:r>
            <a:r>
              <a:rPr lang="en-US" sz="1600" dirty="0">
                <a:ea typeface="Times New Roman" panose="02020603050405020304" pitchFamily="18" charset="0"/>
                <a:cs typeface="Times New Roman" panose="02020603050405020304" pitchFamily="18" charset="0"/>
              </a:rPr>
              <a:t> planning grant from New York State Office for Aging.  </a:t>
            </a:r>
          </a:p>
          <a:p>
            <a:pPr marL="0" marR="0">
              <a:spcBef>
                <a:spcPts val="0"/>
              </a:spcBef>
              <a:spcAft>
                <a:spcPts val="0"/>
              </a:spcAft>
            </a:pPr>
            <a:endParaRPr lang="en-US" sz="1600" dirty="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a typeface="Times New Roman" panose="02020603050405020304" pitchFamily="18" charset="0"/>
                <a:cs typeface="Times New Roman" panose="02020603050405020304" pitchFamily="18" charset="0"/>
              </a:rPr>
              <a:t>Since 2020, OFA has worked on the action steps, engaged in a number of pilot projects, facilitated ad hoc and ongoing workgroups, and tracked the work of government agencies and community organizations that align with the goals of the action plan.  With the COVID-19 pandemic, some action steps were delayed or revised, and new initiatives were developed that had not been part of the initial plan.  OFA continues to devote considerable resources to combatting some of the ongoing impacts of the pandemic, such as social isolation.    </a:t>
            </a:r>
          </a:p>
          <a:p>
            <a:pPr marL="0" marR="0">
              <a:spcBef>
                <a:spcPts val="0"/>
              </a:spcBef>
              <a:spcAft>
                <a:spcPts val="0"/>
              </a:spcAft>
            </a:pPr>
            <a:endParaRPr lang="en-US" sz="16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a typeface="Times New Roman" panose="02020603050405020304" pitchFamily="18" charset="0"/>
                <a:cs typeface="Times New Roman" panose="02020603050405020304" pitchFamily="18" charset="0"/>
              </a:rPr>
              <a:t>This report highlights some of the accomplishments of implementation of the action plan.  The full action plan, annual progress reports, and other </a:t>
            </a:r>
            <a:r>
              <a:rPr lang="en-US" sz="1600" dirty="0" err="1">
                <a:ea typeface="Times New Roman" panose="02020603050405020304" pitchFamily="18" charset="0"/>
                <a:cs typeface="Times New Roman" panose="02020603050405020304" pitchFamily="18" charset="0"/>
              </a:rPr>
              <a:t>age-friendly</a:t>
            </a:r>
            <a:r>
              <a:rPr lang="en-US" sz="1600" dirty="0">
                <a:ea typeface="Times New Roman" panose="02020603050405020304" pitchFamily="18" charset="0"/>
                <a:cs typeface="Times New Roman" panose="02020603050405020304" pitchFamily="18" charset="0"/>
              </a:rPr>
              <a:t> information is available on Office for Aging’s website: </a:t>
            </a:r>
            <a:r>
              <a:rPr lang="en-US" sz="1500" dirty="0">
                <a:ea typeface="Times New Roman" panose="02020603050405020304" pitchFamily="18" charset="0"/>
                <a:cs typeface="Times New Roman" panose="02020603050405020304" pitchFamily="18" charset="0"/>
                <a:hlinkClick r:id="rId2"/>
              </a:rPr>
              <a:t>https://www.gobroomecounty.com/senior/Age-FriendlyCommunityInformation</a:t>
            </a:r>
            <a:r>
              <a:rPr lang="en-US" sz="1500" dirty="0">
                <a:ea typeface="Times New Roman" panose="02020603050405020304" pitchFamily="18" charset="0"/>
                <a:cs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882F4CD7-5EF7-09C0-DE4B-5BA52E1D59A1}"/>
                  </a:ext>
                </a:extLst>
              </p14:cNvPr>
              <p14:cNvContentPartPr/>
              <p14:nvPr/>
            </p14:nvContentPartPr>
            <p14:xfrm>
              <a:off x="-2457100" y="473313"/>
              <a:ext cx="360" cy="360"/>
            </p14:xfrm>
          </p:contentPart>
        </mc:Choice>
        <mc:Fallback xmlns="">
          <p:pic>
            <p:nvPicPr>
              <p:cNvPr id="10" name="Ink 9">
                <a:extLst>
                  <a:ext uri="{FF2B5EF4-FFF2-40B4-BE49-F238E27FC236}">
                    <a16:creationId xmlns:a16="http://schemas.microsoft.com/office/drawing/2014/main" id="{882F4CD7-5EF7-09C0-DE4B-5BA52E1D59A1}"/>
                  </a:ext>
                </a:extLst>
              </p:cNvPr>
              <p:cNvPicPr/>
              <p:nvPr/>
            </p:nvPicPr>
            <p:blipFill>
              <a:blip r:embed="rId4"/>
              <a:stretch>
                <a:fillRect/>
              </a:stretch>
            </p:blipFill>
            <p:spPr>
              <a:xfrm>
                <a:off x="-2466100" y="464313"/>
                <a:ext cx="18000" cy="18000"/>
              </a:xfrm>
              <a:prstGeom prst="rect">
                <a:avLst/>
              </a:prstGeom>
            </p:spPr>
          </p:pic>
        </mc:Fallback>
      </mc:AlternateContent>
      <p:sp>
        <p:nvSpPr>
          <p:cNvPr id="3" name="TextBox 2">
            <a:extLst>
              <a:ext uri="{FF2B5EF4-FFF2-40B4-BE49-F238E27FC236}">
                <a16:creationId xmlns:a16="http://schemas.microsoft.com/office/drawing/2014/main" id="{52C05366-AB51-642A-8C8B-76CC48EB6108}"/>
              </a:ext>
            </a:extLst>
          </p:cNvPr>
          <p:cNvSpPr txBox="1"/>
          <p:nvPr/>
        </p:nvSpPr>
        <p:spPr>
          <a:xfrm>
            <a:off x="680085" y="1864383"/>
            <a:ext cx="5078162" cy="720197"/>
          </a:xfrm>
          <a:prstGeom prst="rect">
            <a:avLst/>
          </a:prstGeom>
          <a:noFill/>
        </p:spPr>
        <p:txBody>
          <a:bodyPr wrap="square" rtlCol="0">
            <a:spAutoFit/>
          </a:bodyPr>
          <a:lstStyle/>
          <a:p>
            <a:r>
              <a:rPr lang="en-US" sz="4080" dirty="0">
                <a:solidFill>
                  <a:srgbClr val="E2773C"/>
                </a:solidFill>
                <a:cs typeface="Arial" panose="020B0604020202020204" pitchFamily="34" charset="0"/>
              </a:rPr>
              <a:t>Action Plan Overview</a:t>
            </a:r>
            <a:endParaRPr lang="en-US" sz="4080" dirty="0">
              <a:cs typeface="Arial" panose="020B0604020202020204" pitchFamily="34" charset="0"/>
            </a:endParaRPr>
          </a:p>
        </p:txBody>
      </p:sp>
    </p:spTree>
    <p:extLst>
      <p:ext uri="{BB962C8B-B14F-4D97-AF65-F5344CB8AC3E}">
        <p14:creationId xmlns:p14="http://schemas.microsoft.com/office/powerpoint/2010/main" val="61565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06626" y="842618"/>
            <a:ext cx="6932141" cy="667041"/>
          </a:xfrm>
          <a:prstGeom prst="rect">
            <a:avLst/>
          </a:prstGeom>
        </p:spPr>
        <p:txBody>
          <a:bodyPr>
            <a:normAutofit fontScale="900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b="1" dirty="0"/>
              <a:t>Outdoor Spaces and Public Buildings</a:t>
            </a:r>
          </a:p>
        </p:txBody>
      </p:sp>
      <p:sp>
        <p:nvSpPr>
          <p:cNvPr id="3" name="Rectangle 2">
            <a:extLst>
              <a:ext uri="{FF2B5EF4-FFF2-40B4-BE49-F238E27FC236}">
                <a16:creationId xmlns:a16="http://schemas.microsoft.com/office/drawing/2014/main" id="{25325BBF-F92B-729D-FFB5-FF1CA8F6DE4E}"/>
              </a:ext>
            </a:extLst>
          </p:cNvPr>
          <p:cNvSpPr/>
          <p:nvPr/>
        </p:nvSpPr>
        <p:spPr>
          <a:xfrm>
            <a:off x="654909" y="1840933"/>
            <a:ext cx="2582562" cy="3385751"/>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solidFill>
                  <a:schemeClr val="tx1"/>
                </a:solidFill>
              </a:rPr>
              <a:t>The built environment is a critical element of an active community life.  </a:t>
            </a:r>
            <a:r>
              <a:rPr lang="en-US" dirty="0" err="1">
                <a:solidFill>
                  <a:schemeClr val="tx1"/>
                </a:solidFill>
              </a:rPr>
              <a:t>Age-friendly</a:t>
            </a:r>
            <a:r>
              <a:rPr lang="en-US" dirty="0">
                <a:solidFill>
                  <a:schemeClr val="tx1"/>
                </a:solidFill>
              </a:rPr>
              <a:t> outdoor spaces and public buildings are attractive, accessible, and offer opportunities for people of all ages to benefit from community spaces.</a:t>
            </a:r>
          </a:p>
        </p:txBody>
      </p:sp>
      <p:pic>
        <p:nvPicPr>
          <p:cNvPr id="6" name="Picture 5">
            <a:extLst>
              <a:ext uri="{FF2B5EF4-FFF2-40B4-BE49-F238E27FC236}">
                <a16:creationId xmlns:a16="http://schemas.microsoft.com/office/drawing/2014/main" id="{1BA33E77-0C0C-0B77-A3D9-E57FCCDBED3A}"/>
              </a:ext>
            </a:extLst>
          </p:cNvPr>
          <p:cNvPicPr>
            <a:picLocks noChangeAspect="1"/>
          </p:cNvPicPr>
          <p:nvPr/>
        </p:nvPicPr>
        <p:blipFill>
          <a:blip r:embed="rId2"/>
          <a:stretch>
            <a:fillRect/>
          </a:stretch>
        </p:blipFill>
        <p:spPr>
          <a:xfrm rot="469531">
            <a:off x="4202358" y="1626023"/>
            <a:ext cx="2438837" cy="1833148"/>
          </a:xfrm>
          <a:prstGeom prst="rect">
            <a:avLst/>
          </a:prstGeom>
        </p:spPr>
      </p:pic>
      <p:pic>
        <p:nvPicPr>
          <p:cNvPr id="7" name="Picture 6" descr="Text&#10;&#10;Description automatically generated">
            <a:extLst>
              <a:ext uri="{FF2B5EF4-FFF2-40B4-BE49-F238E27FC236}">
                <a16:creationId xmlns:a16="http://schemas.microsoft.com/office/drawing/2014/main" id="{B9219804-78FB-E6CF-EF62-2B20F343AC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4142" y="3341280"/>
            <a:ext cx="2582560" cy="1937981"/>
          </a:xfrm>
          <a:prstGeom prst="rect">
            <a:avLst/>
          </a:prstGeom>
          <a:noFill/>
          <a:ln>
            <a:noFill/>
          </a:ln>
        </p:spPr>
      </p:pic>
      <p:pic>
        <p:nvPicPr>
          <p:cNvPr id="9" name="Picture 8">
            <a:extLst>
              <a:ext uri="{FF2B5EF4-FFF2-40B4-BE49-F238E27FC236}">
                <a16:creationId xmlns:a16="http://schemas.microsoft.com/office/drawing/2014/main" id="{A477A31F-5762-4357-66EC-0E6D05EE6601}"/>
              </a:ext>
            </a:extLst>
          </p:cNvPr>
          <p:cNvPicPr>
            <a:picLocks noChangeAspect="1"/>
          </p:cNvPicPr>
          <p:nvPr/>
        </p:nvPicPr>
        <p:blipFill>
          <a:blip r:embed="rId4"/>
          <a:stretch>
            <a:fillRect/>
          </a:stretch>
        </p:blipFill>
        <p:spPr>
          <a:xfrm>
            <a:off x="388603" y="6595979"/>
            <a:ext cx="2831976" cy="1816443"/>
          </a:xfrm>
          <a:prstGeom prst="rect">
            <a:avLst/>
          </a:prstGeom>
        </p:spPr>
      </p:pic>
      <p:pic>
        <p:nvPicPr>
          <p:cNvPr id="11" name="Picture 10">
            <a:extLst>
              <a:ext uri="{FF2B5EF4-FFF2-40B4-BE49-F238E27FC236}">
                <a16:creationId xmlns:a16="http://schemas.microsoft.com/office/drawing/2014/main" id="{2E724781-C76E-D2AF-DAF6-67466A2D1AE5}"/>
              </a:ext>
            </a:extLst>
          </p:cNvPr>
          <p:cNvPicPr>
            <a:picLocks noChangeAspect="1"/>
          </p:cNvPicPr>
          <p:nvPr/>
        </p:nvPicPr>
        <p:blipFill>
          <a:blip r:embed="rId5"/>
          <a:stretch>
            <a:fillRect/>
          </a:stretch>
        </p:blipFill>
        <p:spPr>
          <a:xfrm>
            <a:off x="4165009" y="6284532"/>
            <a:ext cx="2589628" cy="2439338"/>
          </a:xfrm>
          <a:prstGeom prst="rect">
            <a:avLst/>
          </a:prstGeom>
        </p:spPr>
      </p:pic>
      <p:sp>
        <p:nvSpPr>
          <p:cNvPr id="12" name="TextBox 11">
            <a:extLst>
              <a:ext uri="{FF2B5EF4-FFF2-40B4-BE49-F238E27FC236}">
                <a16:creationId xmlns:a16="http://schemas.microsoft.com/office/drawing/2014/main" id="{2D3B60F6-1851-E156-67C0-471A64D2981F}"/>
              </a:ext>
            </a:extLst>
          </p:cNvPr>
          <p:cNvSpPr txBox="1"/>
          <p:nvPr/>
        </p:nvSpPr>
        <p:spPr>
          <a:xfrm>
            <a:off x="4088916" y="8782219"/>
            <a:ext cx="2872539" cy="307777"/>
          </a:xfrm>
          <a:prstGeom prst="rect">
            <a:avLst/>
          </a:prstGeom>
          <a:noFill/>
        </p:spPr>
        <p:txBody>
          <a:bodyPr wrap="square" rtlCol="0">
            <a:spAutoFit/>
          </a:bodyPr>
          <a:lstStyle/>
          <a:p>
            <a:r>
              <a:rPr lang="en-US" sz="1400" dirty="0"/>
              <a:t>Broome West Senior Center Pavilion</a:t>
            </a:r>
          </a:p>
        </p:txBody>
      </p:sp>
      <p:sp>
        <p:nvSpPr>
          <p:cNvPr id="13" name="TextBox 12">
            <a:extLst>
              <a:ext uri="{FF2B5EF4-FFF2-40B4-BE49-F238E27FC236}">
                <a16:creationId xmlns:a16="http://schemas.microsoft.com/office/drawing/2014/main" id="{0A4A4961-927A-9889-4321-1847359C2A66}"/>
              </a:ext>
            </a:extLst>
          </p:cNvPr>
          <p:cNvSpPr txBox="1"/>
          <p:nvPr/>
        </p:nvSpPr>
        <p:spPr>
          <a:xfrm>
            <a:off x="86497" y="8565598"/>
            <a:ext cx="3472248" cy="738664"/>
          </a:xfrm>
          <a:prstGeom prst="rect">
            <a:avLst/>
          </a:prstGeom>
          <a:noFill/>
        </p:spPr>
        <p:txBody>
          <a:bodyPr wrap="square" rtlCol="0">
            <a:spAutoFit/>
          </a:bodyPr>
          <a:lstStyle/>
          <a:p>
            <a:pPr algn="ctr"/>
            <a:r>
              <a:rPr lang="en-US" sz="1400" dirty="0"/>
              <a:t>All-Terrain Beach Wheelchair</a:t>
            </a:r>
          </a:p>
          <a:p>
            <a:pPr algn="ctr"/>
            <a:r>
              <a:rPr lang="en-US" sz="1400" dirty="0"/>
              <a:t>Part of Pathways to Play: </a:t>
            </a:r>
          </a:p>
          <a:p>
            <a:pPr algn="ctr"/>
            <a:r>
              <a:rPr lang="en-US" sz="1400" dirty="0"/>
              <a:t>Dorchester Park Accessibility  Improvements </a:t>
            </a:r>
          </a:p>
        </p:txBody>
      </p:sp>
      <p:sp>
        <p:nvSpPr>
          <p:cNvPr id="14" name="TextBox 13">
            <a:extLst>
              <a:ext uri="{FF2B5EF4-FFF2-40B4-BE49-F238E27FC236}">
                <a16:creationId xmlns:a16="http://schemas.microsoft.com/office/drawing/2014/main" id="{D465042E-E566-6DFB-C25A-003A57A1DC3C}"/>
              </a:ext>
            </a:extLst>
          </p:cNvPr>
          <p:cNvSpPr txBox="1"/>
          <p:nvPr/>
        </p:nvSpPr>
        <p:spPr>
          <a:xfrm>
            <a:off x="4369152" y="5351822"/>
            <a:ext cx="2946048" cy="738664"/>
          </a:xfrm>
          <a:prstGeom prst="rect">
            <a:avLst/>
          </a:prstGeom>
          <a:noFill/>
        </p:spPr>
        <p:txBody>
          <a:bodyPr wrap="square" rtlCol="0">
            <a:spAutoFit/>
          </a:bodyPr>
          <a:lstStyle/>
          <a:p>
            <a:pPr algn="ctr"/>
            <a:r>
              <a:rPr lang="en-US" sz="1400" dirty="0"/>
              <a:t>Happy to Chat Bench Project (</a:t>
            </a:r>
            <a:r>
              <a:rPr lang="en-US" sz="1400" dirty="0" err="1"/>
              <a:t>Otsiningo</a:t>
            </a:r>
            <a:r>
              <a:rPr lang="en-US" sz="1400" dirty="0"/>
              <a:t> Park, Roundtop Picnic Area, and Deposit)</a:t>
            </a:r>
          </a:p>
        </p:txBody>
      </p:sp>
    </p:spTree>
    <p:extLst>
      <p:ext uri="{BB962C8B-B14F-4D97-AF65-F5344CB8AC3E}">
        <p14:creationId xmlns:p14="http://schemas.microsoft.com/office/powerpoint/2010/main" val="162736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06624" y="577328"/>
            <a:ext cx="6932141" cy="667041"/>
          </a:xfrm>
          <a:prstGeom prst="rect">
            <a:avLst/>
          </a:prstGeom>
        </p:spPr>
        <p:txBody>
          <a:bodyPr>
            <a:normAutofit fontScale="900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b="1" dirty="0"/>
              <a:t>Outdoor Spaces and Public Buildings</a:t>
            </a:r>
          </a:p>
        </p:txBody>
      </p:sp>
      <p:sp>
        <p:nvSpPr>
          <p:cNvPr id="4" name="TextBox 3">
            <a:extLst>
              <a:ext uri="{FF2B5EF4-FFF2-40B4-BE49-F238E27FC236}">
                <a16:creationId xmlns:a16="http://schemas.microsoft.com/office/drawing/2014/main" id="{540A1E0E-4825-152E-B29D-C9B7FB38F950}"/>
              </a:ext>
            </a:extLst>
          </p:cNvPr>
          <p:cNvSpPr txBox="1"/>
          <p:nvPr/>
        </p:nvSpPr>
        <p:spPr>
          <a:xfrm>
            <a:off x="617838" y="1244369"/>
            <a:ext cx="6612405" cy="7725192"/>
          </a:xfrm>
          <a:prstGeom prst="rect">
            <a:avLst/>
          </a:prstGeom>
          <a:noFill/>
        </p:spPr>
        <p:txBody>
          <a:bodyPr wrap="square" rtlCol="0">
            <a:spAutoFit/>
          </a:bodyPr>
          <a:lstStyle/>
          <a:p>
            <a:r>
              <a:rPr lang="en-US" sz="1600" dirty="0"/>
              <a:t>				</a:t>
            </a:r>
            <a:r>
              <a:rPr lang="en-US" sz="1600" b="1" dirty="0"/>
              <a:t>HIGHLIGHTS (2020-2023)</a:t>
            </a:r>
          </a:p>
          <a:p>
            <a:pPr marL="285750" indent="-285750">
              <a:buFont typeface="Arial" panose="020B0604020202020204" pitchFamily="34" charset="0"/>
              <a:buChar char="•"/>
            </a:pPr>
            <a:r>
              <a:rPr lang="en-US" sz="1600" dirty="0"/>
              <a:t>Dorchester Park accessibility improvements: beach wheelchair, wheelchair accessible boat launch, and a fully accessible playground.</a:t>
            </a:r>
          </a:p>
          <a:p>
            <a:pPr marL="285750" indent="-285750">
              <a:buFont typeface="Arial" panose="020B0604020202020204" pitchFamily="34" charset="0"/>
              <a:buChar char="•"/>
            </a:pPr>
            <a:r>
              <a:rPr lang="en-US" sz="1600" dirty="0"/>
              <a:t>Broome County ADA Transition Plan for Pedestrian Facilities/Physical Barriers was updated.</a:t>
            </a:r>
          </a:p>
          <a:p>
            <a:pPr marL="285750" indent="-285750">
              <a:buFont typeface="Arial" panose="020B0604020202020204" pitchFamily="34" charset="0"/>
              <a:buChar char="•"/>
            </a:pPr>
            <a:r>
              <a:rPr lang="en-US" sz="1600" dirty="0"/>
              <a:t>County facility improvements: construction of a pavilion for outdoor programs at Northern Broome Senior Center, LED lighting at Broome West Senior Center.</a:t>
            </a:r>
          </a:p>
          <a:p>
            <a:pPr marL="285750" indent="-285750">
              <a:buFont typeface="Arial" panose="020B0604020202020204" pitchFamily="34" charset="0"/>
              <a:buChar char="•"/>
            </a:pPr>
            <a:r>
              <a:rPr lang="en-US" sz="1600" dirty="0"/>
              <a:t>Binghamton’s State Street reconstruction included benches, bike parking posts, curb extensions, a raised mid-block crosswalk, and street signage.</a:t>
            </a:r>
          </a:p>
          <a:p>
            <a:pPr marL="285750" indent="-285750">
              <a:buFont typeface="Arial" panose="020B0604020202020204" pitchFamily="34" charset="0"/>
              <a:buChar char="•"/>
            </a:pPr>
            <a:r>
              <a:rPr lang="en-US" sz="1600" dirty="0"/>
              <a:t>US11/Front Street Bridge over I-81 including a multi-use trail on the bridge with connection to the Front Street Trail, </a:t>
            </a:r>
            <a:r>
              <a:rPr lang="en-US" sz="1600" dirty="0" err="1"/>
              <a:t>Otsiningo</a:t>
            </a:r>
            <a:r>
              <a:rPr lang="en-US" sz="1600" dirty="0"/>
              <a:t> Park trails, Sunrise Terrace community, the Broome County Farmers Market and beyond.</a:t>
            </a:r>
          </a:p>
          <a:p>
            <a:pPr marL="285750" indent="-285750">
              <a:buFont typeface="Arial" panose="020B0604020202020204" pitchFamily="34" charset="0"/>
              <a:buChar char="•"/>
            </a:pPr>
            <a:r>
              <a:rPr lang="en-US" sz="1600" dirty="0"/>
              <a:t>Park improvements such as intergenerational swings at African Road Park in Vestal and rebuilt accessible playground and sensory garden at Recreation Park in Binghamton.</a:t>
            </a:r>
          </a:p>
          <a:p>
            <a:pPr marL="285750" indent="-285750">
              <a:buFont typeface="Arial" panose="020B0604020202020204" pitchFamily="34" charset="0"/>
              <a:buChar char="•"/>
            </a:pPr>
            <a:r>
              <a:rPr lang="en-US" sz="1600" dirty="0"/>
              <a:t>BC Transit urban-to-rural excursion buses for Cole Park Beach Fest.</a:t>
            </a:r>
          </a:p>
          <a:p>
            <a:pPr marL="285750" indent="-285750">
              <a:buFont typeface="Arial" panose="020B0604020202020204" pitchFamily="34" charset="0"/>
              <a:buChar char="•"/>
            </a:pPr>
            <a:r>
              <a:rPr lang="en-US" sz="1600" dirty="0"/>
              <a:t>BMTS conducted a Complete Streets Workshop in Johnson City to look at needs and possible improvements.</a:t>
            </a:r>
          </a:p>
          <a:p>
            <a:pPr marL="285750" indent="-285750">
              <a:buFont typeface="Arial" panose="020B0604020202020204" pitchFamily="34" charset="0"/>
              <a:buChar char="•"/>
            </a:pPr>
            <a:r>
              <a:rPr lang="en-US" sz="1600" dirty="0"/>
              <a:t>Raised flower beds were built for residents of Willow Point.</a:t>
            </a:r>
          </a:p>
          <a:p>
            <a:pPr marL="285750" indent="-285750">
              <a:buFont typeface="Arial" panose="020B0604020202020204" pitchFamily="34" charset="0"/>
              <a:buChar char="•"/>
            </a:pPr>
            <a:r>
              <a:rPr lang="en-US" sz="1600" dirty="0"/>
              <a:t>OFA and Broome County Planning hosted a Universal Design Municipal Training with an expert from the University of Buffalo’s Center for Inclusive Design and Environmental Access.</a:t>
            </a:r>
          </a:p>
          <a:p>
            <a:pPr marL="285750" indent="-285750">
              <a:buFont typeface="Arial" panose="020B0604020202020204" pitchFamily="34" charset="0"/>
              <a:buChar char="•"/>
            </a:pPr>
            <a:r>
              <a:rPr lang="en-US" sz="1600" dirty="0"/>
              <a:t>OFA’s </a:t>
            </a:r>
            <a:r>
              <a:rPr lang="en-US" sz="1600" i="1" dirty="0"/>
              <a:t>Senior News </a:t>
            </a:r>
            <a:r>
              <a:rPr lang="en-US" sz="1600" dirty="0"/>
              <a:t>monthly newsletter now features a “Mark Your Calendar” article featuring a variety of activities/events each month.</a:t>
            </a:r>
          </a:p>
          <a:p>
            <a:pPr marL="285750" indent="-285750">
              <a:buFont typeface="Arial" panose="020B0604020202020204" pitchFamily="34" charset="0"/>
              <a:buChar char="•"/>
            </a:pPr>
            <a:r>
              <a:rPr lang="en-US" sz="1600" dirty="0"/>
              <a:t>OFA offers a monthly Nature Walking Club.</a:t>
            </a:r>
          </a:p>
          <a:p>
            <a:pPr marL="285750" indent="-285750">
              <a:buFont typeface="Arial" panose="020B0604020202020204" pitchFamily="34" charset="0"/>
              <a:buChar char="•"/>
            </a:pPr>
            <a:r>
              <a:rPr lang="en-US" sz="1600" dirty="0"/>
              <a:t>The Binghamton Bridge Pedal now offers a senior discount.</a:t>
            </a:r>
          </a:p>
          <a:p>
            <a:pPr marL="285750" indent="-285750">
              <a:buFont typeface="Arial" panose="020B0604020202020204" pitchFamily="34" charset="0"/>
              <a:buChar char="•"/>
            </a:pPr>
            <a:r>
              <a:rPr lang="en-US" sz="1600" dirty="0"/>
              <a:t>The large Two Rivers Greenway Project includes pedestrian and bicycle trails and amenities.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42495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06626" y="842618"/>
            <a:ext cx="6932141" cy="667041"/>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b="1" dirty="0"/>
              <a:t>Information and Communication</a:t>
            </a:r>
          </a:p>
        </p:txBody>
      </p:sp>
      <p:sp>
        <p:nvSpPr>
          <p:cNvPr id="3" name="Rectangle 2">
            <a:extLst>
              <a:ext uri="{FF2B5EF4-FFF2-40B4-BE49-F238E27FC236}">
                <a16:creationId xmlns:a16="http://schemas.microsoft.com/office/drawing/2014/main" id="{25325BBF-F92B-729D-FFB5-FF1CA8F6DE4E}"/>
              </a:ext>
            </a:extLst>
          </p:cNvPr>
          <p:cNvSpPr/>
          <p:nvPr/>
        </p:nvSpPr>
        <p:spPr>
          <a:xfrm>
            <a:off x="686204" y="1804652"/>
            <a:ext cx="2750271" cy="3385751"/>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solidFill>
                  <a:schemeClr val="tx1"/>
                </a:solidFill>
              </a:rPr>
              <a:t>Individuals need information and clear communication to connect to the community.  </a:t>
            </a:r>
            <a:r>
              <a:rPr lang="en-US" dirty="0" err="1">
                <a:solidFill>
                  <a:schemeClr val="tx1"/>
                </a:solidFill>
              </a:rPr>
              <a:t>Age-friendly</a:t>
            </a:r>
            <a:r>
              <a:rPr lang="en-US" dirty="0">
                <a:solidFill>
                  <a:schemeClr val="tx1"/>
                </a:solidFill>
              </a:rPr>
              <a:t> communities provide accessible information in a variety of formats to reach all residents.  Internet access and tech education has become a necessity.</a:t>
            </a:r>
          </a:p>
        </p:txBody>
      </p:sp>
      <p:sp>
        <p:nvSpPr>
          <p:cNvPr id="12" name="TextBox 11">
            <a:extLst>
              <a:ext uri="{FF2B5EF4-FFF2-40B4-BE49-F238E27FC236}">
                <a16:creationId xmlns:a16="http://schemas.microsoft.com/office/drawing/2014/main" id="{2D3B60F6-1851-E156-67C0-471A64D2981F}"/>
              </a:ext>
            </a:extLst>
          </p:cNvPr>
          <p:cNvSpPr txBox="1"/>
          <p:nvPr/>
        </p:nvSpPr>
        <p:spPr>
          <a:xfrm>
            <a:off x="4297131" y="8300218"/>
            <a:ext cx="2872539" cy="738664"/>
          </a:xfrm>
          <a:prstGeom prst="rect">
            <a:avLst/>
          </a:prstGeom>
          <a:noFill/>
        </p:spPr>
        <p:txBody>
          <a:bodyPr wrap="square" rtlCol="0">
            <a:spAutoFit/>
          </a:bodyPr>
          <a:lstStyle/>
          <a:p>
            <a:pPr algn="ctr"/>
            <a:r>
              <a:rPr lang="en-US" sz="1400" dirty="0"/>
              <a:t>Broome County Office for Aging website redesigned using </a:t>
            </a:r>
            <a:r>
              <a:rPr lang="en-US" sz="1400" dirty="0" err="1"/>
              <a:t>age-friendly</a:t>
            </a:r>
            <a:r>
              <a:rPr lang="en-US" sz="1400" dirty="0"/>
              <a:t> communications standards</a:t>
            </a:r>
          </a:p>
        </p:txBody>
      </p:sp>
      <p:sp>
        <p:nvSpPr>
          <p:cNvPr id="13" name="TextBox 12">
            <a:extLst>
              <a:ext uri="{FF2B5EF4-FFF2-40B4-BE49-F238E27FC236}">
                <a16:creationId xmlns:a16="http://schemas.microsoft.com/office/drawing/2014/main" id="{0A4A4961-927A-9889-4321-1847359C2A66}"/>
              </a:ext>
            </a:extLst>
          </p:cNvPr>
          <p:cNvSpPr txBox="1"/>
          <p:nvPr/>
        </p:nvSpPr>
        <p:spPr>
          <a:xfrm>
            <a:off x="451158" y="7615931"/>
            <a:ext cx="3170143" cy="523220"/>
          </a:xfrm>
          <a:prstGeom prst="rect">
            <a:avLst/>
          </a:prstGeom>
          <a:noFill/>
        </p:spPr>
        <p:txBody>
          <a:bodyPr wrap="square" rtlCol="0">
            <a:spAutoFit/>
          </a:bodyPr>
          <a:lstStyle/>
          <a:p>
            <a:pPr algn="ctr"/>
            <a:r>
              <a:rPr lang="en-US" sz="1400" dirty="0"/>
              <a:t>Federal Communications Commissions program for affordable internet access</a:t>
            </a:r>
          </a:p>
        </p:txBody>
      </p:sp>
      <p:sp>
        <p:nvSpPr>
          <p:cNvPr id="14" name="TextBox 13">
            <a:extLst>
              <a:ext uri="{FF2B5EF4-FFF2-40B4-BE49-F238E27FC236}">
                <a16:creationId xmlns:a16="http://schemas.microsoft.com/office/drawing/2014/main" id="{D465042E-E566-6DFB-C25A-003A57A1DC3C}"/>
              </a:ext>
            </a:extLst>
          </p:cNvPr>
          <p:cNvSpPr txBox="1"/>
          <p:nvPr/>
        </p:nvSpPr>
        <p:spPr>
          <a:xfrm>
            <a:off x="4579073" y="5168986"/>
            <a:ext cx="2384855" cy="307777"/>
          </a:xfrm>
          <a:prstGeom prst="rect">
            <a:avLst/>
          </a:prstGeom>
          <a:noFill/>
        </p:spPr>
        <p:txBody>
          <a:bodyPr wrap="square" rtlCol="0">
            <a:spAutoFit/>
          </a:bodyPr>
          <a:lstStyle/>
          <a:p>
            <a:r>
              <a:rPr lang="en-US" sz="1400" dirty="0"/>
              <a:t>Technology Resources Flyer</a:t>
            </a:r>
          </a:p>
        </p:txBody>
      </p:sp>
      <p:graphicFrame>
        <p:nvGraphicFramePr>
          <p:cNvPr id="4" name="Object 3">
            <a:extLst>
              <a:ext uri="{FF2B5EF4-FFF2-40B4-BE49-F238E27FC236}">
                <a16:creationId xmlns:a16="http://schemas.microsoft.com/office/drawing/2014/main" id="{E44E4110-6695-9D81-1E9E-6043BBF0CAEE}"/>
              </a:ext>
            </a:extLst>
          </p:cNvPr>
          <p:cNvGraphicFramePr>
            <a:graphicFrameLocks noChangeAspect="1"/>
          </p:cNvGraphicFramePr>
          <p:nvPr>
            <p:extLst>
              <p:ext uri="{D42A27DB-BD31-4B8C-83A1-F6EECF244321}">
                <p14:modId xmlns:p14="http://schemas.microsoft.com/office/powerpoint/2010/main" val="3361165683"/>
              </p:ext>
            </p:extLst>
          </p:nvPr>
        </p:nvGraphicFramePr>
        <p:xfrm>
          <a:off x="4213656" y="1631228"/>
          <a:ext cx="2750272" cy="3559175"/>
        </p:xfrm>
        <a:graphic>
          <a:graphicData uri="http://schemas.openxmlformats.org/presentationml/2006/ole">
            <mc:AlternateContent xmlns:mc="http://schemas.openxmlformats.org/markup-compatibility/2006">
              <mc:Choice xmlns:v="urn:schemas-microsoft-com:vml" Requires="v">
                <p:oleObj name="Acrobat Document" r:id="rId2" imgW="5829212" imgH="7543800" progId="AcroExch.Document.DC">
                  <p:embed/>
                </p:oleObj>
              </mc:Choice>
              <mc:Fallback>
                <p:oleObj name="Acrobat Document" r:id="rId2" imgW="5829212" imgH="7543800" progId="AcroExch.Document.DC">
                  <p:embed/>
                  <p:pic>
                    <p:nvPicPr>
                      <p:cNvPr id="0" name=""/>
                      <p:cNvPicPr/>
                      <p:nvPr/>
                    </p:nvPicPr>
                    <p:blipFill>
                      <a:blip r:embed="rId3"/>
                      <a:stretch>
                        <a:fillRect/>
                      </a:stretch>
                    </p:blipFill>
                    <p:spPr>
                      <a:xfrm>
                        <a:off x="4213656" y="1631228"/>
                        <a:ext cx="2750272" cy="3559175"/>
                      </a:xfrm>
                      <a:prstGeom prst="rect">
                        <a:avLst/>
                      </a:prstGeom>
                    </p:spPr>
                  </p:pic>
                </p:oleObj>
              </mc:Fallback>
            </mc:AlternateContent>
          </a:graphicData>
        </a:graphic>
      </p:graphicFrame>
      <p:pic>
        <p:nvPicPr>
          <p:cNvPr id="1026" name="Picture 2" descr="Affordable Connectivity Program - Citywide Classroom">
            <a:extLst>
              <a:ext uri="{FF2B5EF4-FFF2-40B4-BE49-F238E27FC236}">
                <a16:creationId xmlns:a16="http://schemas.microsoft.com/office/drawing/2014/main" id="{4C9182D2-38ED-F944-71CE-ED8DE877B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26" y="5963937"/>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8399910-D05A-8A35-6847-0A4E599494DF}"/>
              </a:ext>
            </a:extLst>
          </p:cNvPr>
          <p:cNvPicPr>
            <a:picLocks noChangeAspect="1"/>
          </p:cNvPicPr>
          <p:nvPr/>
        </p:nvPicPr>
        <p:blipFill>
          <a:blip r:embed="rId5"/>
          <a:stretch>
            <a:fillRect/>
          </a:stretch>
        </p:blipFill>
        <p:spPr>
          <a:xfrm>
            <a:off x="4145560" y="5647425"/>
            <a:ext cx="3175682" cy="2619246"/>
          </a:xfrm>
          <a:prstGeom prst="rect">
            <a:avLst/>
          </a:prstGeom>
        </p:spPr>
      </p:pic>
    </p:spTree>
    <p:extLst>
      <p:ext uri="{BB962C8B-B14F-4D97-AF65-F5344CB8AC3E}">
        <p14:creationId xmlns:p14="http://schemas.microsoft.com/office/powerpoint/2010/main" val="409098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06626" y="715007"/>
            <a:ext cx="6932141" cy="667041"/>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b="1" dirty="0"/>
              <a:t>Information and Communication</a:t>
            </a:r>
          </a:p>
        </p:txBody>
      </p:sp>
      <p:sp>
        <p:nvSpPr>
          <p:cNvPr id="7" name="TextBox 6">
            <a:extLst>
              <a:ext uri="{FF2B5EF4-FFF2-40B4-BE49-F238E27FC236}">
                <a16:creationId xmlns:a16="http://schemas.microsoft.com/office/drawing/2014/main" id="{B50BF12F-6258-5E4F-7D38-69E9F17F3389}"/>
              </a:ext>
            </a:extLst>
          </p:cNvPr>
          <p:cNvSpPr txBox="1"/>
          <p:nvPr/>
        </p:nvSpPr>
        <p:spPr>
          <a:xfrm>
            <a:off x="506626" y="1412825"/>
            <a:ext cx="6759148" cy="74943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HIGHLIGHTS (2020-2023)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Creation of an “Age-Friendly Communication Fact Sheet” with best practices for print, verbal, tv/radio and digital communication was distributed to businesses, nonprofits, government, education, cultural and entertainment venues.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Office for Aging redesigned </a:t>
            </a:r>
            <a:r>
              <a:rPr lang="en-US" sz="1500" dirty="0">
                <a:solidFill>
                  <a:srgbClr val="000000"/>
                </a:solidFill>
                <a:latin typeface="Calibri" panose="020F0502020204030204"/>
              </a:rPr>
              <a:t>its’ website to be more user friendly.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The “Elder Services Guide” was updated and renamed the “Broome County Directory for Older Adults” with enhanced information about community resources such as “Social, Recreational &amp; Learning Activities.”</a:t>
            </a:r>
          </a:p>
          <a:p>
            <a:pPr marL="285750" indent="-285750">
              <a:buFont typeface="Arial" panose="020B0604020202020204" pitchFamily="34" charset="0"/>
              <a:buChar char="•"/>
              <a:defRPr/>
            </a:pP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Creation/distribution of promotional </a:t>
            </a:r>
            <a:r>
              <a:rPr lang="en-US" sz="1500" dirty="0">
                <a:solidFill>
                  <a:srgbClr val="000000"/>
                </a:solidFill>
                <a:latin typeface="Calibri" panose="020F0502020204030204"/>
              </a:rPr>
              <a:t>bags and pens with the Broome Age-Friendly Project logo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to increase </a:t>
            </a:r>
            <a:r>
              <a:rPr kumimoji="0" lang="en-US" sz="1500" b="0" i="0" u="none" strike="noStrike" kern="1200" cap="none" spc="0" normalizeH="0" baseline="0" noProof="0" dirty="0" err="1">
                <a:ln>
                  <a:noFill/>
                </a:ln>
                <a:solidFill>
                  <a:srgbClr val="000000"/>
                </a:solidFill>
                <a:effectLst/>
                <a:uLnTx/>
                <a:uFillTx/>
                <a:latin typeface="Calibri" panose="020F0502020204030204"/>
                <a:ea typeface="+mn-ea"/>
                <a:cs typeface="+mn-cs"/>
              </a:rPr>
              <a:t>age-friendly</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mn-cs"/>
              </a:rPr>
              <a:t> visibility.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The national Affordable Connectivity Program assists low-income households with affordable internet through a $30 monthly service discount. This went from being a short-term program during the pandemic to a long-term program. OFA has publicized this program and assisted with the application process.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Office for Aging researched and published “Technology Resources in Broome County,” a flyer of local and online resources.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Through collaboration with local libraries, three senior centers now offer 1-1 tech support appointments on-site for assistance with learning personal smart phones, tablets or laptops.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The New York State Broadband Assessment Program conducted a survey and speed tests across NYS to identify rural areas without internet coverage.  There is more work to be done but there has been progress.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Office for Aging promoted the Virtual Senior Center and </a:t>
            </a:r>
            <a:r>
              <a:rPr lang="en-US" sz="1500" dirty="0" err="1">
                <a:solidFill>
                  <a:srgbClr val="000000"/>
                </a:solidFill>
                <a:latin typeface="Calibri" panose="020F0502020204030204"/>
              </a:rPr>
              <a:t>GetSetUp</a:t>
            </a:r>
            <a:r>
              <a:rPr lang="en-US" sz="1500" dirty="0">
                <a:solidFill>
                  <a:srgbClr val="000000"/>
                </a:solidFill>
                <a:latin typeface="Calibri" panose="020F0502020204030204"/>
              </a:rPr>
              <a:t> to make older adults aware of virtual platforms available through New York State Office for Aging.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Office for Aging distributed 20 tablets with 4G internet service to vulnerable, isolated older adults and provided individualized tech support.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OFA contracted with Lyceum Lifelong Learning Center to offer the Armchair Travel series at several senior centers.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OFA piloted the Blooming Health communication platform to provide emergent information such as agency closings and outreach about benefit programs through text message, email and voice calls.</a:t>
            </a:r>
          </a:p>
        </p:txBody>
      </p:sp>
    </p:spTree>
    <p:extLst>
      <p:ext uri="{BB962C8B-B14F-4D97-AF65-F5344CB8AC3E}">
        <p14:creationId xmlns:p14="http://schemas.microsoft.com/office/powerpoint/2010/main" val="13107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19430" y="619337"/>
            <a:ext cx="6932141" cy="1138186"/>
          </a:xfrm>
          <a:prstGeom prst="rect">
            <a:avLst/>
          </a:prstGeom>
        </p:spPr>
        <p:txBody>
          <a:bodyPr>
            <a:normAutofit fontScale="82500" lnSpcReduction="100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b="1" dirty="0"/>
              <a:t>Respect and Social Inclusion, Social and Civic Participation, and Employment</a:t>
            </a:r>
          </a:p>
        </p:txBody>
      </p:sp>
      <p:sp>
        <p:nvSpPr>
          <p:cNvPr id="3" name="Rectangle 2">
            <a:extLst>
              <a:ext uri="{FF2B5EF4-FFF2-40B4-BE49-F238E27FC236}">
                <a16:creationId xmlns:a16="http://schemas.microsoft.com/office/drawing/2014/main" id="{25325BBF-F92B-729D-FFB5-FF1CA8F6DE4E}"/>
              </a:ext>
            </a:extLst>
          </p:cNvPr>
          <p:cNvSpPr/>
          <p:nvPr/>
        </p:nvSpPr>
        <p:spPr>
          <a:xfrm>
            <a:off x="654909" y="1840933"/>
            <a:ext cx="2582562" cy="3385751"/>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solidFill>
                  <a:schemeClr val="tx1"/>
                </a:solidFill>
              </a:rPr>
              <a:t>People benefit from being engaged in their community at every stage of life.  Communities need a variety of accessible, affordable and fun social activities, intergenerational gatherings, and volunteer and employment activities. </a:t>
            </a:r>
          </a:p>
        </p:txBody>
      </p:sp>
      <p:sp>
        <p:nvSpPr>
          <p:cNvPr id="12" name="TextBox 11">
            <a:extLst>
              <a:ext uri="{FF2B5EF4-FFF2-40B4-BE49-F238E27FC236}">
                <a16:creationId xmlns:a16="http://schemas.microsoft.com/office/drawing/2014/main" id="{2D3B60F6-1851-E156-67C0-471A64D2981F}"/>
              </a:ext>
            </a:extLst>
          </p:cNvPr>
          <p:cNvSpPr txBox="1"/>
          <p:nvPr/>
        </p:nvSpPr>
        <p:spPr>
          <a:xfrm>
            <a:off x="4786400" y="8629976"/>
            <a:ext cx="2872539" cy="307777"/>
          </a:xfrm>
          <a:prstGeom prst="rect">
            <a:avLst/>
          </a:prstGeom>
          <a:noFill/>
        </p:spPr>
        <p:txBody>
          <a:bodyPr wrap="square" rtlCol="0">
            <a:spAutoFit/>
          </a:bodyPr>
          <a:lstStyle/>
          <a:p>
            <a:pPr algn="ctr"/>
            <a:r>
              <a:rPr lang="en-US" sz="1400" dirty="0"/>
              <a:t>Disability Awareness Training</a:t>
            </a:r>
          </a:p>
        </p:txBody>
      </p:sp>
      <p:sp>
        <p:nvSpPr>
          <p:cNvPr id="13" name="TextBox 12">
            <a:extLst>
              <a:ext uri="{FF2B5EF4-FFF2-40B4-BE49-F238E27FC236}">
                <a16:creationId xmlns:a16="http://schemas.microsoft.com/office/drawing/2014/main" id="{0A4A4961-927A-9889-4321-1847359C2A66}"/>
              </a:ext>
            </a:extLst>
          </p:cNvPr>
          <p:cNvSpPr txBox="1"/>
          <p:nvPr/>
        </p:nvSpPr>
        <p:spPr>
          <a:xfrm>
            <a:off x="815357" y="8359576"/>
            <a:ext cx="3170143" cy="523220"/>
          </a:xfrm>
          <a:prstGeom prst="rect">
            <a:avLst/>
          </a:prstGeom>
          <a:noFill/>
        </p:spPr>
        <p:txBody>
          <a:bodyPr wrap="square" rtlCol="0">
            <a:spAutoFit/>
          </a:bodyPr>
          <a:lstStyle/>
          <a:p>
            <a:pPr algn="ctr"/>
            <a:r>
              <a:rPr lang="en-US" sz="1400" dirty="0"/>
              <a:t>Intergenerational Dinner Dances </a:t>
            </a:r>
          </a:p>
          <a:p>
            <a:pPr algn="ctr"/>
            <a:r>
              <a:rPr lang="en-US" sz="1400" dirty="0"/>
              <a:t>in Vestal and Johnson City</a:t>
            </a:r>
          </a:p>
        </p:txBody>
      </p:sp>
      <p:sp>
        <p:nvSpPr>
          <p:cNvPr id="14" name="TextBox 13">
            <a:extLst>
              <a:ext uri="{FF2B5EF4-FFF2-40B4-BE49-F238E27FC236}">
                <a16:creationId xmlns:a16="http://schemas.microsoft.com/office/drawing/2014/main" id="{D465042E-E566-6DFB-C25A-003A57A1DC3C}"/>
              </a:ext>
            </a:extLst>
          </p:cNvPr>
          <p:cNvSpPr txBox="1"/>
          <p:nvPr/>
        </p:nvSpPr>
        <p:spPr>
          <a:xfrm>
            <a:off x="5066716" y="4853293"/>
            <a:ext cx="2384855" cy="307777"/>
          </a:xfrm>
          <a:prstGeom prst="rect">
            <a:avLst/>
          </a:prstGeom>
          <a:noFill/>
        </p:spPr>
        <p:txBody>
          <a:bodyPr wrap="square" rtlCol="0">
            <a:spAutoFit/>
          </a:bodyPr>
          <a:lstStyle/>
          <a:p>
            <a:pPr algn="ctr"/>
            <a:r>
              <a:rPr lang="en-US" sz="1400" dirty="0"/>
              <a:t>Inclusivity Workshop</a:t>
            </a:r>
          </a:p>
        </p:txBody>
      </p:sp>
      <p:pic>
        <p:nvPicPr>
          <p:cNvPr id="6" name="Picture 5">
            <a:extLst>
              <a:ext uri="{FF2B5EF4-FFF2-40B4-BE49-F238E27FC236}">
                <a16:creationId xmlns:a16="http://schemas.microsoft.com/office/drawing/2014/main" id="{2A055FF8-4A72-4A5E-6FEB-34CA598FFA69}"/>
              </a:ext>
            </a:extLst>
          </p:cNvPr>
          <p:cNvPicPr>
            <a:picLocks noChangeAspect="1"/>
          </p:cNvPicPr>
          <p:nvPr/>
        </p:nvPicPr>
        <p:blipFill>
          <a:blip r:embed="rId2"/>
          <a:stretch>
            <a:fillRect/>
          </a:stretch>
        </p:blipFill>
        <p:spPr>
          <a:xfrm>
            <a:off x="5066716" y="1821986"/>
            <a:ext cx="2252719" cy="2918806"/>
          </a:xfrm>
          <a:prstGeom prst="rect">
            <a:avLst/>
          </a:prstGeom>
        </p:spPr>
      </p:pic>
      <p:pic>
        <p:nvPicPr>
          <p:cNvPr id="9" name="Picture 8">
            <a:extLst>
              <a:ext uri="{FF2B5EF4-FFF2-40B4-BE49-F238E27FC236}">
                <a16:creationId xmlns:a16="http://schemas.microsoft.com/office/drawing/2014/main" id="{49568B55-CC7F-A382-305D-ACA002CA322D}"/>
              </a:ext>
            </a:extLst>
          </p:cNvPr>
          <p:cNvPicPr>
            <a:picLocks noChangeAspect="1"/>
          </p:cNvPicPr>
          <p:nvPr/>
        </p:nvPicPr>
        <p:blipFill>
          <a:blip r:embed="rId3"/>
          <a:stretch>
            <a:fillRect/>
          </a:stretch>
        </p:blipFill>
        <p:spPr>
          <a:xfrm>
            <a:off x="654909" y="5819573"/>
            <a:ext cx="1569307" cy="2522686"/>
          </a:xfrm>
          <a:prstGeom prst="rect">
            <a:avLst/>
          </a:prstGeom>
        </p:spPr>
      </p:pic>
      <p:pic>
        <p:nvPicPr>
          <p:cNvPr id="11" name="Picture 10">
            <a:extLst>
              <a:ext uri="{FF2B5EF4-FFF2-40B4-BE49-F238E27FC236}">
                <a16:creationId xmlns:a16="http://schemas.microsoft.com/office/drawing/2014/main" id="{2F685CE8-A52F-48A7-6217-0DB3BBB91F21}"/>
              </a:ext>
            </a:extLst>
          </p:cNvPr>
          <p:cNvPicPr>
            <a:picLocks noChangeAspect="1"/>
          </p:cNvPicPr>
          <p:nvPr/>
        </p:nvPicPr>
        <p:blipFill>
          <a:blip r:embed="rId4"/>
          <a:stretch>
            <a:fillRect/>
          </a:stretch>
        </p:blipFill>
        <p:spPr>
          <a:xfrm>
            <a:off x="2409566" y="6203339"/>
            <a:ext cx="1958895" cy="1681983"/>
          </a:xfrm>
          <a:prstGeom prst="rect">
            <a:avLst/>
          </a:prstGeom>
        </p:spPr>
      </p:pic>
      <p:pic>
        <p:nvPicPr>
          <p:cNvPr id="16" name="Picture 15">
            <a:extLst>
              <a:ext uri="{FF2B5EF4-FFF2-40B4-BE49-F238E27FC236}">
                <a16:creationId xmlns:a16="http://schemas.microsoft.com/office/drawing/2014/main" id="{B9006E6D-4F55-1BC8-998E-CEE1A53C7EDB}"/>
              </a:ext>
            </a:extLst>
          </p:cNvPr>
          <p:cNvPicPr>
            <a:picLocks noChangeAspect="1"/>
          </p:cNvPicPr>
          <p:nvPr/>
        </p:nvPicPr>
        <p:blipFill>
          <a:blip r:embed="rId5"/>
          <a:stretch>
            <a:fillRect/>
          </a:stretch>
        </p:blipFill>
        <p:spPr>
          <a:xfrm>
            <a:off x="5066716" y="5442199"/>
            <a:ext cx="2285553" cy="3070846"/>
          </a:xfrm>
          <a:prstGeom prst="rect">
            <a:avLst/>
          </a:prstGeom>
        </p:spPr>
      </p:pic>
    </p:spTree>
    <p:extLst>
      <p:ext uri="{BB962C8B-B14F-4D97-AF65-F5344CB8AC3E}">
        <p14:creationId xmlns:p14="http://schemas.microsoft.com/office/powerpoint/2010/main" val="100783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19430" y="619337"/>
            <a:ext cx="6932141" cy="1138186"/>
          </a:xfrm>
          <a:prstGeom prst="rect">
            <a:avLst/>
          </a:prstGeom>
        </p:spPr>
        <p:txBody>
          <a:bodyPr>
            <a:normAutofit fontScale="82500" lnSpcReduction="100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b="1" dirty="0"/>
              <a:t>Respect and Social Inclusion, Social and Civic Participation, and Employment</a:t>
            </a:r>
          </a:p>
        </p:txBody>
      </p:sp>
      <p:sp>
        <p:nvSpPr>
          <p:cNvPr id="4" name="TextBox 3">
            <a:extLst>
              <a:ext uri="{FF2B5EF4-FFF2-40B4-BE49-F238E27FC236}">
                <a16:creationId xmlns:a16="http://schemas.microsoft.com/office/drawing/2014/main" id="{F5D56AE0-A6AC-0CF6-EFD2-E43B9D2E6584}"/>
              </a:ext>
            </a:extLst>
          </p:cNvPr>
          <p:cNvSpPr txBox="1"/>
          <p:nvPr/>
        </p:nvSpPr>
        <p:spPr>
          <a:xfrm>
            <a:off x="320829" y="1548525"/>
            <a:ext cx="7130742" cy="84946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HIGHLIGHTS (2020-2023)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OFA </a:t>
            </a:r>
            <a:r>
              <a:rPr lang="en-US" sz="1600" dirty="0">
                <a:solidFill>
                  <a:srgbClr val="000000"/>
                </a:solidFill>
                <a:latin typeface="Calibri" panose="020F0502020204030204"/>
              </a:rPr>
              <a:t>hosted an Inclusivity Workshop presented by the </a:t>
            </a:r>
            <a:r>
              <a:rPr lang="en-US" sz="1600" dirty="0" err="1">
                <a:solidFill>
                  <a:srgbClr val="000000"/>
                </a:solidFill>
                <a:latin typeface="Calibri" panose="020F0502020204030204"/>
              </a:rPr>
              <a:t>BroomeINCLUDES</a:t>
            </a:r>
            <a:r>
              <a:rPr lang="en-US" sz="1600" dirty="0">
                <a:solidFill>
                  <a:srgbClr val="000000"/>
                </a:solidFill>
                <a:latin typeface="Calibri" panose="020F0502020204030204"/>
              </a:rPr>
              <a:t> Coordinator.  It provided information on physical, programmatic, administrative, and social inclusivity.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Through a NYS Disability Grant, OFA hosted a Disability Awareness Training with speakers from Our Ability, Inc. and the Association for Vision Rehabilitation and Employment, Inc.</a:t>
            </a:r>
          </a:p>
          <a:p>
            <a:pPr marL="285750" indent="-285750">
              <a:buFont typeface="Arial" panose="020B0604020202020204" pitchFamily="34" charset="0"/>
              <a:buChar char="•"/>
              <a:defRPr/>
            </a:pPr>
            <a:r>
              <a:rPr lang="en-US" sz="1600" dirty="0" err="1">
                <a:solidFill>
                  <a:srgbClr val="000000"/>
                </a:solidFill>
                <a:latin typeface="Calibri" panose="020F0502020204030204"/>
              </a:rPr>
              <a:t>BroomeINCLUDES</a:t>
            </a:r>
            <a:r>
              <a:rPr lang="en-US" sz="1600" dirty="0">
                <a:solidFill>
                  <a:srgbClr val="000000"/>
                </a:solidFill>
                <a:latin typeface="Calibri" panose="020F0502020204030204"/>
              </a:rPr>
              <a:t> offers Inclusivity Assessments by a Certified Inclusivity Assessor and has assessed three Broome County senior centers.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United Way of Broome County launched the volunteer matching website “Volunteer HQ.”</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The </a:t>
            </a:r>
            <a:r>
              <a:rPr lang="en-US" sz="1600" i="1" dirty="0">
                <a:solidFill>
                  <a:srgbClr val="000000"/>
                </a:solidFill>
                <a:latin typeface="Calibri" panose="020F0502020204030204"/>
              </a:rPr>
              <a:t>Senior News </a:t>
            </a:r>
            <a:r>
              <a:rPr lang="en-US" sz="1600" dirty="0">
                <a:solidFill>
                  <a:srgbClr val="000000"/>
                </a:solidFill>
                <a:latin typeface="Calibri" panose="020F0502020204030204"/>
              </a:rPr>
              <a:t>has featured articles on volunteerism and volunteer opportunities such as “Age Well by Giving Back” and “Age Well with the Yesteryears Social Day Program.”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OFA initiated inclusivity practices such as creating a new “Diversity, Equity, Inclusion, and Accessibility Workforce Statement,” displaying LGBTQ+ posters at the senior centers to welcome older adults who identify as LGBTQ+, and starting a new group for LGBTQ+ older adults.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A number of parks have received accessibility and intergenerational equipment updates, including Dorchester Park, African Road Park in Vestal, Ethel Park in Vestal, and Rec Park in Binghamton.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The “Happy to Chat” bench project was piloted at </a:t>
            </a:r>
            <a:r>
              <a:rPr lang="en-US" sz="1600" dirty="0" err="1">
                <a:solidFill>
                  <a:srgbClr val="000000"/>
                </a:solidFill>
                <a:latin typeface="Calibri" panose="020F0502020204030204"/>
              </a:rPr>
              <a:t>Otsiningo</a:t>
            </a:r>
            <a:r>
              <a:rPr lang="en-US" sz="1600" dirty="0">
                <a:solidFill>
                  <a:srgbClr val="000000"/>
                </a:solidFill>
                <a:latin typeface="Calibri" panose="020F0502020204030204"/>
              </a:rPr>
              <a:t> Park and Roundtop Picnic Area to combat social isolation and facilitate interaction.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Calibri" panose="020F0502020204030204"/>
              </a:rPr>
              <a:t>Several new intergenerational programs were organized and implemented:</a:t>
            </a:r>
          </a:p>
          <a:p>
            <a:pPr marL="742950" lvl="1" indent="-285750">
              <a:buFont typeface="Arial" panose="020B0604020202020204" pitchFamily="34" charset="0"/>
              <a:buChar char="•"/>
              <a:defRPr/>
            </a:pPr>
            <a:r>
              <a:rPr lang="en-US" sz="1600" dirty="0">
                <a:solidFill>
                  <a:srgbClr val="000000"/>
                </a:solidFill>
                <a:latin typeface="Calibri" panose="020F0502020204030204"/>
              </a:rPr>
              <a:t>The Senior to Senior Dinner Dance was a collaboration of Johnson City Senior Center, Johnson City Community Schools, Binghamton University, Sarah Jane Memorial United Methodist Church, and OFA.</a:t>
            </a:r>
          </a:p>
          <a:p>
            <a:pPr marL="742950" lvl="1" indent="-285750">
              <a:buFont typeface="Arial" panose="020B0604020202020204" pitchFamily="34" charset="0"/>
              <a:buChar char="•"/>
              <a:defRPr/>
            </a:pPr>
            <a:r>
              <a:rPr lang="en-US" sz="1600" dirty="0">
                <a:solidFill>
                  <a:srgbClr val="000000"/>
                </a:solidFill>
                <a:latin typeface="Calibri" panose="020F0502020204030204"/>
              </a:rPr>
              <a:t>The Senior Sock Hop was a collaboration of Vestal Senior Center, Vestal High School, the Town of Vestal, and OFA.</a:t>
            </a:r>
          </a:p>
          <a:p>
            <a:pPr marL="742950" lvl="1" indent="-285750">
              <a:buFont typeface="Arial" panose="020B0604020202020204" pitchFamily="34" charset="0"/>
              <a:buChar char="•"/>
              <a:defRPr/>
            </a:pPr>
            <a:r>
              <a:rPr lang="en-US" sz="1600" dirty="0">
                <a:solidFill>
                  <a:srgbClr val="000000"/>
                </a:solidFill>
                <a:latin typeface="Calibri" panose="020F0502020204030204"/>
              </a:rPr>
              <a:t>The “Between the Lines” intergenerational book and discussion group met at Johnson City Senior Center and the Vestal Public Library.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0000"/>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19430" y="619337"/>
            <a:ext cx="6932141" cy="778915"/>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sz="4000" b="1" dirty="0"/>
              <a:t>Housing</a:t>
            </a:r>
          </a:p>
        </p:txBody>
      </p:sp>
      <p:sp>
        <p:nvSpPr>
          <p:cNvPr id="3" name="Rectangle 2">
            <a:extLst>
              <a:ext uri="{FF2B5EF4-FFF2-40B4-BE49-F238E27FC236}">
                <a16:creationId xmlns:a16="http://schemas.microsoft.com/office/drawing/2014/main" id="{25325BBF-F92B-729D-FFB5-FF1CA8F6DE4E}"/>
              </a:ext>
            </a:extLst>
          </p:cNvPr>
          <p:cNvSpPr/>
          <p:nvPr/>
        </p:nvSpPr>
        <p:spPr>
          <a:xfrm>
            <a:off x="664496" y="1526508"/>
            <a:ext cx="2582562" cy="3385751"/>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solidFill>
                  <a:schemeClr val="tx1"/>
                </a:solidFill>
              </a:rPr>
              <a:t>Most older adults want to reside in their current home or community and may need modifications to age-in-place.  There should be a range of housing options suitable for people of all incomes, ages and life stages.</a:t>
            </a:r>
          </a:p>
        </p:txBody>
      </p:sp>
      <p:sp>
        <p:nvSpPr>
          <p:cNvPr id="12" name="TextBox 11">
            <a:extLst>
              <a:ext uri="{FF2B5EF4-FFF2-40B4-BE49-F238E27FC236}">
                <a16:creationId xmlns:a16="http://schemas.microsoft.com/office/drawing/2014/main" id="{2D3B60F6-1851-E156-67C0-471A64D2981F}"/>
              </a:ext>
            </a:extLst>
          </p:cNvPr>
          <p:cNvSpPr txBox="1"/>
          <p:nvPr/>
        </p:nvSpPr>
        <p:spPr>
          <a:xfrm>
            <a:off x="4304089" y="8496764"/>
            <a:ext cx="2872539" cy="738664"/>
          </a:xfrm>
          <a:prstGeom prst="rect">
            <a:avLst/>
          </a:prstGeom>
          <a:noFill/>
        </p:spPr>
        <p:txBody>
          <a:bodyPr wrap="square" rtlCol="0">
            <a:spAutoFit/>
          </a:bodyPr>
          <a:lstStyle/>
          <a:p>
            <a:pPr algn="ctr"/>
            <a:r>
              <a:rPr lang="en-US" sz="1400" dirty="0"/>
              <a:t>New housing (clockwise from top left: Skye View Heights, Endicott Square, Fairmont Park Apartments</a:t>
            </a:r>
          </a:p>
        </p:txBody>
      </p:sp>
      <p:sp>
        <p:nvSpPr>
          <p:cNvPr id="14" name="TextBox 13">
            <a:extLst>
              <a:ext uri="{FF2B5EF4-FFF2-40B4-BE49-F238E27FC236}">
                <a16:creationId xmlns:a16="http://schemas.microsoft.com/office/drawing/2014/main" id="{D465042E-E566-6DFB-C25A-003A57A1DC3C}"/>
              </a:ext>
            </a:extLst>
          </p:cNvPr>
          <p:cNvSpPr txBox="1"/>
          <p:nvPr/>
        </p:nvSpPr>
        <p:spPr>
          <a:xfrm>
            <a:off x="4312509" y="4586031"/>
            <a:ext cx="3243242" cy="307777"/>
          </a:xfrm>
          <a:prstGeom prst="rect">
            <a:avLst/>
          </a:prstGeom>
          <a:noFill/>
        </p:spPr>
        <p:txBody>
          <a:bodyPr wrap="square" rtlCol="0">
            <a:spAutoFit/>
          </a:bodyPr>
          <a:lstStyle/>
          <a:p>
            <a:pPr algn="ctr"/>
            <a:r>
              <a:rPr lang="en-US" sz="1400" dirty="0"/>
              <a:t>“How to Find a Private Apartment” guide</a:t>
            </a:r>
          </a:p>
        </p:txBody>
      </p:sp>
      <p:pic>
        <p:nvPicPr>
          <p:cNvPr id="10" name="Picture 9">
            <a:extLst>
              <a:ext uri="{FF2B5EF4-FFF2-40B4-BE49-F238E27FC236}">
                <a16:creationId xmlns:a16="http://schemas.microsoft.com/office/drawing/2014/main" id="{B3016525-3CCB-7566-016A-FFF907EB4523}"/>
              </a:ext>
            </a:extLst>
          </p:cNvPr>
          <p:cNvPicPr>
            <a:picLocks noChangeAspect="1"/>
          </p:cNvPicPr>
          <p:nvPr/>
        </p:nvPicPr>
        <p:blipFill>
          <a:blip r:embed="rId2"/>
          <a:stretch>
            <a:fillRect/>
          </a:stretch>
        </p:blipFill>
        <p:spPr>
          <a:xfrm>
            <a:off x="5421769" y="1540729"/>
            <a:ext cx="2184873" cy="1810789"/>
          </a:xfrm>
          <a:prstGeom prst="rect">
            <a:avLst/>
          </a:prstGeom>
        </p:spPr>
      </p:pic>
      <p:pic>
        <p:nvPicPr>
          <p:cNvPr id="5" name="Picture 4">
            <a:extLst>
              <a:ext uri="{FF2B5EF4-FFF2-40B4-BE49-F238E27FC236}">
                <a16:creationId xmlns:a16="http://schemas.microsoft.com/office/drawing/2014/main" id="{4FC875AD-31E7-00BE-59D1-2CF466AACE59}"/>
              </a:ext>
            </a:extLst>
          </p:cNvPr>
          <p:cNvPicPr>
            <a:picLocks noChangeAspect="1"/>
          </p:cNvPicPr>
          <p:nvPr/>
        </p:nvPicPr>
        <p:blipFill>
          <a:blip r:embed="rId3"/>
          <a:stretch>
            <a:fillRect/>
          </a:stretch>
        </p:blipFill>
        <p:spPr>
          <a:xfrm>
            <a:off x="4446037" y="1860797"/>
            <a:ext cx="2129913" cy="2755406"/>
          </a:xfrm>
          <a:prstGeom prst="rect">
            <a:avLst/>
          </a:prstGeom>
        </p:spPr>
      </p:pic>
      <p:pic>
        <p:nvPicPr>
          <p:cNvPr id="2052" name="Picture 4" descr="Endicott Square | Housing Visions">
            <a:extLst>
              <a:ext uri="{FF2B5EF4-FFF2-40B4-BE49-F238E27FC236}">
                <a16:creationId xmlns:a16="http://schemas.microsoft.com/office/drawing/2014/main" id="{53F53E54-918D-C502-5E61-F4063CEDE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605" y="6338256"/>
            <a:ext cx="3015023" cy="20063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6F56A32-ABF8-70BD-B07B-5D8D24225871}"/>
              </a:ext>
            </a:extLst>
          </p:cNvPr>
          <p:cNvPicPr>
            <a:picLocks noChangeAspect="1"/>
          </p:cNvPicPr>
          <p:nvPr/>
        </p:nvPicPr>
        <p:blipFill>
          <a:blip r:embed="rId5"/>
          <a:stretch>
            <a:fillRect/>
          </a:stretch>
        </p:blipFill>
        <p:spPr>
          <a:xfrm>
            <a:off x="519430" y="5433110"/>
            <a:ext cx="3427119" cy="1526868"/>
          </a:xfrm>
          <a:prstGeom prst="rect">
            <a:avLst/>
          </a:prstGeom>
        </p:spPr>
      </p:pic>
      <p:pic>
        <p:nvPicPr>
          <p:cNvPr id="2050" name="Picture 2" descr="Fairmont Park Apartments">
            <a:extLst>
              <a:ext uri="{FF2B5EF4-FFF2-40B4-BE49-F238E27FC236}">
                <a16:creationId xmlns:a16="http://schemas.microsoft.com/office/drawing/2014/main" id="{3EAD5A63-1DD2-D0CE-2922-402004304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258" y="7284063"/>
            <a:ext cx="2872539" cy="16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9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160638" y="442514"/>
            <a:ext cx="7290933" cy="778915"/>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sz="4000" b="1" dirty="0"/>
              <a:t>Housing</a:t>
            </a:r>
          </a:p>
        </p:txBody>
      </p:sp>
      <p:sp>
        <p:nvSpPr>
          <p:cNvPr id="3" name="TextBox 2">
            <a:extLst>
              <a:ext uri="{FF2B5EF4-FFF2-40B4-BE49-F238E27FC236}">
                <a16:creationId xmlns:a16="http://schemas.microsoft.com/office/drawing/2014/main" id="{97CB1598-DC08-88EF-28B1-98E55CA7F999}"/>
              </a:ext>
            </a:extLst>
          </p:cNvPr>
          <p:cNvSpPr txBox="1"/>
          <p:nvPr/>
        </p:nvSpPr>
        <p:spPr>
          <a:xfrm>
            <a:off x="519430" y="1221429"/>
            <a:ext cx="6814820" cy="82022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HIGHLIGHTS (2020-2023)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The BAFP Housing workgroup advocated for affordable and senior housing needs with local entities including housing developers and government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OFA continuously provides Letters of Support for grant applications by nonprofit housing agencies developing new housing.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OFA participated in the NYS Health, Housing and Longevity Learning Collaborative through the New York Academy of Medicine.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OFA was granted an Emergency Solutions Grant which funded a Housing Specialist who assisted Broome County residents who were unhoused or facing homelessness to find safe and affordable housing.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OFA created a “How to Find a Private Apartment” document to assist renters who do not qualify for subsidized housing but have limited means.  NY Connects caseworkers are continually educating the public about housing options for low, middle-income, and rural residents.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An “Income-Based Apartment Guide” was created by OFA staff to assist older adults navigating the rental market.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Through the </a:t>
            </a:r>
            <a:r>
              <a:rPr lang="en-US" sz="1500" i="1" dirty="0">
                <a:solidFill>
                  <a:srgbClr val="000000"/>
                </a:solidFill>
                <a:latin typeface="Calibri" panose="020F0502020204030204"/>
              </a:rPr>
              <a:t>Senior News</a:t>
            </a:r>
            <a:r>
              <a:rPr lang="en-US" sz="1500" dirty="0">
                <a:solidFill>
                  <a:srgbClr val="000000"/>
                </a:solidFill>
                <a:latin typeface="Calibri" panose="020F0502020204030204"/>
              </a:rPr>
              <a:t>, OFA provided education on home repair and modification programs, hiring contractors, and avoiding contractor scams.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Broome County Department of Planning and Economic Development conducted a “Housing Needs Assessment” survey.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000000"/>
                </a:solidFill>
                <a:latin typeface="Calibri" panose="020F0502020204030204"/>
              </a:rPr>
              <a:t>Completed housing and housing funding (additional projects are currently in development):</a:t>
            </a:r>
          </a:p>
          <a:p>
            <a:pPr marL="742950" lvl="1" indent="-285750">
              <a:buFont typeface="Arial" panose="020B0604020202020204" pitchFamily="34" charset="0"/>
              <a:buChar char="•"/>
              <a:defRPr/>
            </a:pPr>
            <a:r>
              <a:rPr lang="en-US" sz="1500" dirty="0">
                <a:solidFill>
                  <a:srgbClr val="000000"/>
                </a:solidFill>
                <a:latin typeface="Calibri" panose="020F0502020204030204"/>
              </a:rPr>
              <a:t>Fairmont Park Apartments: 17 two-bedroom and 17 three-bedroom units in the Town of Union. The units are energy efficient, affordable apartments with two fully accessible units.</a:t>
            </a:r>
          </a:p>
          <a:p>
            <a:pPr marL="742950" lvl="1" indent="-285750">
              <a:buFont typeface="Arial" panose="020B0604020202020204" pitchFamily="34" charset="0"/>
              <a:buChar char="•"/>
              <a:defRPr/>
            </a:pPr>
            <a:r>
              <a:rPr lang="en-US" sz="1500" dirty="0">
                <a:solidFill>
                  <a:srgbClr val="000000"/>
                </a:solidFill>
                <a:latin typeface="Calibri" panose="020F0502020204030204"/>
              </a:rPr>
              <a:t>Hamilton House, Binghamton: received 20 years of funding for very low-income individuals to qualify for 17 units of affordable housing. </a:t>
            </a:r>
          </a:p>
          <a:p>
            <a:pPr marL="742950" lvl="1" indent="-285750">
              <a:buFont typeface="Arial" panose="020B0604020202020204" pitchFamily="34" charset="0"/>
              <a:buChar char="•"/>
              <a:defRPr/>
            </a:pPr>
            <a:r>
              <a:rPr lang="en-US" sz="1500" dirty="0">
                <a:solidFill>
                  <a:srgbClr val="000000"/>
                </a:solidFill>
                <a:latin typeface="Calibri" panose="020F0502020204030204"/>
              </a:rPr>
              <a:t>Skye View Heights, Endicott: 120 units of rental housing for those aged 55+ with higher incomes.</a:t>
            </a:r>
          </a:p>
          <a:p>
            <a:pPr marL="742950" lvl="1" indent="-285750">
              <a:buFont typeface="Arial" panose="020B0604020202020204" pitchFamily="34" charset="0"/>
              <a:buChar char="•"/>
              <a:defRPr/>
            </a:pPr>
            <a:r>
              <a:rPr lang="en-US" sz="1500" dirty="0">
                <a:solidFill>
                  <a:srgbClr val="000000"/>
                </a:solidFill>
                <a:latin typeface="Calibri" panose="020F0502020204030204"/>
              </a:rPr>
              <a:t>Endicott Square, Endicott: 61 affordable units including 7 fully accessible units for persons who have mobility impairments, 3 units adapted for persons who have hearing and/or vision impairments, and 15 apartments for families who were previously homeless. </a:t>
            </a:r>
          </a:p>
          <a:p>
            <a:pPr marL="742950" lvl="1" indent="-285750">
              <a:buFont typeface="Arial" panose="020B0604020202020204" pitchFamily="34" charset="0"/>
              <a:buChar char="•"/>
              <a:defRPr/>
            </a:pPr>
            <a:endParaRPr lang="en-US" sz="1600" dirty="0">
              <a:solidFill>
                <a:srgbClr val="000000"/>
              </a:solidFill>
              <a:latin typeface="Calibri" panose="020F0502020204030204"/>
            </a:endParaRPr>
          </a:p>
        </p:txBody>
      </p:sp>
    </p:spTree>
    <p:extLst>
      <p:ext uri="{BB962C8B-B14F-4D97-AF65-F5344CB8AC3E}">
        <p14:creationId xmlns:p14="http://schemas.microsoft.com/office/powerpoint/2010/main" val="17874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19430" y="619337"/>
            <a:ext cx="6932141" cy="778915"/>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sz="4000" b="1" dirty="0"/>
              <a:t>Transportation</a:t>
            </a:r>
          </a:p>
        </p:txBody>
      </p:sp>
      <p:sp>
        <p:nvSpPr>
          <p:cNvPr id="3" name="Rectangle 2">
            <a:extLst>
              <a:ext uri="{FF2B5EF4-FFF2-40B4-BE49-F238E27FC236}">
                <a16:creationId xmlns:a16="http://schemas.microsoft.com/office/drawing/2014/main" id="{25325BBF-F92B-729D-FFB5-FF1CA8F6DE4E}"/>
              </a:ext>
            </a:extLst>
          </p:cNvPr>
          <p:cNvSpPr/>
          <p:nvPr/>
        </p:nvSpPr>
        <p:spPr>
          <a:xfrm>
            <a:off x="664496" y="1526508"/>
            <a:ext cx="2582562" cy="3385751"/>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solidFill>
                  <a:schemeClr val="tx1"/>
                </a:solidFill>
              </a:rPr>
              <a:t>Adequate, safe and affordable transportation is critical to an </a:t>
            </a:r>
            <a:r>
              <a:rPr lang="en-US" dirty="0" err="1">
                <a:solidFill>
                  <a:schemeClr val="tx1"/>
                </a:solidFill>
              </a:rPr>
              <a:t>age-friendly</a:t>
            </a:r>
            <a:r>
              <a:rPr lang="en-US" dirty="0">
                <a:solidFill>
                  <a:schemeClr val="tx1"/>
                </a:solidFill>
              </a:rPr>
              <a:t> community.  Safe streets, sidewalks, and crosswalks are essential as are alternatives to driving for those who need to move around the community for access to services and for social and civic participation.</a:t>
            </a:r>
          </a:p>
        </p:txBody>
      </p:sp>
      <p:sp>
        <p:nvSpPr>
          <p:cNvPr id="12" name="TextBox 11">
            <a:extLst>
              <a:ext uri="{FF2B5EF4-FFF2-40B4-BE49-F238E27FC236}">
                <a16:creationId xmlns:a16="http://schemas.microsoft.com/office/drawing/2014/main" id="{2D3B60F6-1851-E156-67C0-471A64D2981F}"/>
              </a:ext>
            </a:extLst>
          </p:cNvPr>
          <p:cNvSpPr txBox="1"/>
          <p:nvPr/>
        </p:nvSpPr>
        <p:spPr>
          <a:xfrm>
            <a:off x="798963" y="7628854"/>
            <a:ext cx="2872539" cy="307777"/>
          </a:xfrm>
          <a:prstGeom prst="rect">
            <a:avLst/>
          </a:prstGeom>
          <a:noFill/>
        </p:spPr>
        <p:txBody>
          <a:bodyPr wrap="square" rtlCol="0">
            <a:spAutoFit/>
          </a:bodyPr>
          <a:lstStyle/>
          <a:p>
            <a:pPr algn="ctr"/>
            <a:r>
              <a:rPr lang="en-US" sz="1400" dirty="0"/>
              <a:t>BC Transit Bus Shelters</a:t>
            </a:r>
          </a:p>
        </p:txBody>
      </p:sp>
      <p:sp>
        <p:nvSpPr>
          <p:cNvPr id="14" name="TextBox 13">
            <a:extLst>
              <a:ext uri="{FF2B5EF4-FFF2-40B4-BE49-F238E27FC236}">
                <a16:creationId xmlns:a16="http://schemas.microsoft.com/office/drawing/2014/main" id="{D465042E-E566-6DFB-C25A-003A57A1DC3C}"/>
              </a:ext>
            </a:extLst>
          </p:cNvPr>
          <p:cNvSpPr txBox="1"/>
          <p:nvPr/>
        </p:nvSpPr>
        <p:spPr>
          <a:xfrm>
            <a:off x="4282472" y="3776285"/>
            <a:ext cx="3020819" cy="523220"/>
          </a:xfrm>
          <a:prstGeom prst="rect">
            <a:avLst/>
          </a:prstGeom>
          <a:noFill/>
        </p:spPr>
        <p:txBody>
          <a:bodyPr wrap="square" rtlCol="0">
            <a:spAutoFit/>
          </a:bodyPr>
          <a:lstStyle/>
          <a:p>
            <a:pPr algn="ctr"/>
            <a:r>
              <a:rPr lang="en-US" sz="1400" dirty="0"/>
              <a:t>“See! Be Seen!” Public Service Announcements</a:t>
            </a:r>
          </a:p>
        </p:txBody>
      </p:sp>
      <p:pic>
        <p:nvPicPr>
          <p:cNvPr id="6" name="Picture 2" descr="See! Be Seen! Distractions and Pedestrian Safety - YouTube">
            <a:extLst>
              <a:ext uri="{FF2B5EF4-FFF2-40B4-BE49-F238E27FC236}">
                <a16:creationId xmlns:a16="http://schemas.microsoft.com/office/drawing/2014/main" id="{86222FD9-4DD6-C592-D87F-BA0E779AF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730" y="1683610"/>
            <a:ext cx="3348454" cy="18751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C Transit System Bus Stop Improvement Plan - Creighton Manning LLP">
            <a:extLst>
              <a:ext uri="{FF2B5EF4-FFF2-40B4-BE49-F238E27FC236}">
                <a16:creationId xmlns:a16="http://schemas.microsoft.com/office/drawing/2014/main" id="{CF83A0B9-7696-9EB7-114F-9562187DA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96" y="5372193"/>
            <a:ext cx="2857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cyclist and Pedestrian | bmtsonline">
            <a:extLst>
              <a:ext uri="{FF2B5EF4-FFF2-40B4-BE49-F238E27FC236}">
                <a16:creationId xmlns:a16="http://schemas.microsoft.com/office/drawing/2014/main" id="{664AA90A-D994-A156-7051-E251A1195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537" y="4673366"/>
            <a:ext cx="2095647" cy="27126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7FBE9CD-0FD4-A70E-F828-6EF26A7845BB}"/>
              </a:ext>
            </a:extLst>
          </p:cNvPr>
          <p:cNvSpPr txBox="1"/>
          <p:nvPr/>
        </p:nvSpPr>
        <p:spPr>
          <a:xfrm>
            <a:off x="6063056" y="7787966"/>
            <a:ext cx="1608637" cy="954107"/>
          </a:xfrm>
          <a:prstGeom prst="rect">
            <a:avLst/>
          </a:prstGeom>
          <a:noFill/>
        </p:spPr>
        <p:txBody>
          <a:bodyPr wrap="square" rtlCol="0">
            <a:spAutoFit/>
          </a:bodyPr>
          <a:lstStyle/>
          <a:p>
            <a:r>
              <a:rPr lang="en-US" sz="1400" dirty="0"/>
              <a:t>BMTS E-Bike &amp; </a:t>
            </a:r>
          </a:p>
          <a:p>
            <a:r>
              <a:rPr lang="en-US" sz="1400" dirty="0"/>
              <a:t>E-Scooter Multi-Use Trail Regulations Guide</a:t>
            </a:r>
          </a:p>
        </p:txBody>
      </p:sp>
      <p:pic>
        <p:nvPicPr>
          <p:cNvPr id="2056" name="Picture 8" descr="BMTS E-Bike &amp; E-Scooter Multi-use Trail Regulations Guide">
            <a:extLst>
              <a:ext uri="{FF2B5EF4-FFF2-40B4-BE49-F238E27FC236}">
                <a16:creationId xmlns:a16="http://schemas.microsoft.com/office/drawing/2014/main" id="{59528E8A-1139-294E-0E22-BBAC9FB91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385" y="7496618"/>
            <a:ext cx="1608637" cy="107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6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7675-CFCC-63AD-D64B-EC0873506D77}"/>
              </a:ext>
            </a:extLst>
          </p:cNvPr>
          <p:cNvSpPr>
            <a:spLocks noGrp="1"/>
          </p:cNvSpPr>
          <p:nvPr>
            <p:ph type="title"/>
          </p:nvPr>
        </p:nvSpPr>
        <p:spPr>
          <a:xfrm>
            <a:off x="699516" y="420353"/>
            <a:ext cx="6412230" cy="1630869"/>
          </a:xfrm>
        </p:spPr>
        <p:txBody>
          <a:bodyPr>
            <a:normAutofit fontScale="90000"/>
          </a:bodyPr>
          <a:lstStyle/>
          <a:p>
            <a:r>
              <a:rPr lang="en-US" b="1" dirty="0">
                <a:solidFill>
                  <a:srgbClr val="E2773C"/>
                </a:solidFill>
              </a:rPr>
              <a:t>THREE YEAR PROGRESS REPORT</a:t>
            </a:r>
            <a:br>
              <a:rPr lang="en-US" b="1" dirty="0">
                <a:solidFill>
                  <a:srgbClr val="E2773C"/>
                </a:solidFill>
              </a:rPr>
            </a:br>
            <a:r>
              <a:rPr lang="en-US" b="1" dirty="0">
                <a:solidFill>
                  <a:srgbClr val="E2773C"/>
                </a:solidFill>
              </a:rPr>
              <a:t>TABLE OF CONTENTS</a:t>
            </a:r>
          </a:p>
        </p:txBody>
      </p:sp>
      <p:sp>
        <p:nvSpPr>
          <p:cNvPr id="3" name="Content Placeholder 2">
            <a:extLst>
              <a:ext uri="{FF2B5EF4-FFF2-40B4-BE49-F238E27FC236}">
                <a16:creationId xmlns:a16="http://schemas.microsoft.com/office/drawing/2014/main" id="{E784FAFD-A98C-7307-DFC6-B4E2A08DD6FE}"/>
              </a:ext>
            </a:extLst>
          </p:cNvPr>
          <p:cNvSpPr>
            <a:spLocks noGrp="1"/>
          </p:cNvSpPr>
          <p:nvPr>
            <p:ph idx="1"/>
          </p:nvPr>
        </p:nvSpPr>
        <p:spPr>
          <a:xfrm>
            <a:off x="699516" y="2707077"/>
            <a:ext cx="6751608" cy="5900928"/>
          </a:xfrm>
        </p:spPr>
        <p:txBody>
          <a:bodyPr>
            <a:normAutofit fontScale="92500" lnSpcReduction="10000"/>
          </a:bodyPr>
          <a:lstStyle/>
          <a:p>
            <a:pPr marL="0" indent="0">
              <a:buNone/>
            </a:pPr>
            <a:r>
              <a:rPr lang="en-US" dirty="0"/>
              <a:t>Letter to the Community						3</a:t>
            </a:r>
          </a:p>
          <a:p>
            <a:pPr marL="0" indent="0">
              <a:buNone/>
            </a:pPr>
            <a:r>
              <a:rPr lang="en-US" dirty="0"/>
              <a:t>Acknowledgements						4</a:t>
            </a:r>
          </a:p>
          <a:p>
            <a:pPr marL="0" indent="0">
              <a:buNone/>
            </a:pPr>
            <a:r>
              <a:rPr lang="en-US" dirty="0"/>
              <a:t>Why Become Age-Friendly?						5</a:t>
            </a:r>
          </a:p>
          <a:p>
            <a:pPr marL="0" indent="0">
              <a:buNone/>
            </a:pPr>
            <a:r>
              <a:rPr lang="en-US" dirty="0"/>
              <a:t>What is an Age-Friendly Community?					6</a:t>
            </a:r>
          </a:p>
          <a:p>
            <a:pPr marL="0" indent="0">
              <a:buNone/>
            </a:pPr>
            <a:r>
              <a:rPr lang="en-US" dirty="0"/>
              <a:t>Broome Age-Friendly Project: Vision and Mission			7</a:t>
            </a:r>
          </a:p>
          <a:p>
            <a:pPr marL="0" indent="0">
              <a:buNone/>
            </a:pPr>
            <a:r>
              <a:rPr lang="en-US" dirty="0"/>
              <a:t>Broome Age-Friendly Project: Goals					8</a:t>
            </a:r>
          </a:p>
          <a:p>
            <a:pPr marL="0" indent="0">
              <a:buNone/>
            </a:pPr>
            <a:r>
              <a:rPr lang="en-US" dirty="0"/>
              <a:t>Broome Age-Friendly Project: Brief History and Domains of Livability	9</a:t>
            </a:r>
          </a:p>
          <a:p>
            <a:pPr marL="0" indent="0">
              <a:buNone/>
            </a:pPr>
            <a:r>
              <a:rPr lang="en-US" dirty="0"/>
              <a:t>Broome Age-Friendly Project: Action Plan Overview			10</a:t>
            </a:r>
          </a:p>
          <a:p>
            <a:pPr marL="0" indent="0">
              <a:buNone/>
            </a:pPr>
            <a:r>
              <a:rPr lang="en-US" dirty="0"/>
              <a:t>Outdoor Spaces and Public Buildings					11-12</a:t>
            </a:r>
          </a:p>
          <a:p>
            <a:pPr marL="0" indent="0">
              <a:buNone/>
            </a:pPr>
            <a:r>
              <a:rPr lang="en-US" dirty="0"/>
              <a:t>Information and Communication					13-14</a:t>
            </a:r>
          </a:p>
          <a:p>
            <a:pPr marL="0" indent="0">
              <a:buNone/>
            </a:pPr>
            <a:r>
              <a:rPr lang="en-US" dirty="0"/>
              <a:t>Respect and Social Inclusion, Social and Civic Participation, 		15-16</a:t>
            </a:r>
          </a:p>
          <a:p>
            <a:pPr marL="0" indent="0">
              <a:buNone/>
            </a:pPr>
            <a:r>
              <a:rPr lang="en-US" dirty="0"/>
              <a:t>and Employment							</a:t>
            </a:r>
          </a:p>
          <a:p>
            <a:pPr marL="0" indent="0">
              <a:buNone/>
            </a:pPr>
            <a:r>
              <a:rPr lang="en-US" dirty="0"/>
              <a:t>Housing								17-18</a:t>
            </a:r>
          </a:p>
          <a:p>
            <a:pPr marL="0" indent="0">
              <a:buNone/>
            </a:pPr>
            <a:r>
              <a:rPr lang="en-US" dirty="0"/>
              <a:t>Transportation							19-20</a:t>
            </a:r>
          </a:p>
          <a:p>
            <a:pPr marL="0" indent="0">
              <a:buNone/>
            </a:pPr>
            <a:r>
              <a:rPr lang="en-US" dirty="0"/>
              <a:t>Community Supports and Health Services				21-22</a:t>
            </a:r>
          </a:p>
          <a:p>
            <a:pPr marL="0" indent="0">
              <a:buNone/>
            </a:pPr>
            <a:r>
              <a:rPr lang="en-US" dirty="0"/>
              <a:t>Looking Forward							23</a:t>
            </a:r>
          </a:p>
          <a:p>
            <a:pPr marL="0" indent="0">
              <a:buNone/>
            </a:pPr>
            <a:r>
              <a:rPr lang="en-US" dirty="0"/>
              <a:t>Contact Information						24</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467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519430" y="619337"/>
            <a:ext cx="6932141" cy="778915"/>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sz="4000" b="1" dirty="0"/>
              <a:t>Transportation</a:t>
            </a:r>
          </a:p>
        </p:txBody>
      </p:sp>
      <p:sp>
        <p:nvSpPr>
          <p:cNvPr id="3" name="TextBox 2">
            <a:extLst>
              <a:ext uri="{FF2B5EF4-FFF2-40B4-BE49-F238E27FC236}">
                <a16:creationId xmlns:a16="http://schemas.microsoft.com/office/drawing/2014/main" id="{99C8130A-F362-7045-EAFB-7999BFCBD508}"/>
              </a:ext>
            </a:extLst>
          </p:cNvPr>
          <p:cNvSpPr txBox="1"/>
          <p:nvPr/>
        </p:nvSpPr>
        <p:spPr>
          <a:xfrm>
            <a:off x="827903" y="1643449"/>
            <a:ext cx="6474940" cy="6986527"/>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3E8A0DBA-20AC-B6DA-49B4-52C82104F1F3}"/>
              </a:ext>
            </a:extLst>
          </p:cNvPr>
          <p:cNvSpPr txBox="1"/>
          <p:nvPr/>
        </p:nvSpPr>
        <p:spPr>
          <a:xfrm>
            <a:off x="519430" y="1175491"/>
            <a:ext cx="6659846" cy="8263801"/>
          </a:xfrm>
          <a:prstGeom prst="rect">
            <a:avLst/>
          </a:prstGeom>
          <a:noFill/>
        </p:spPr>
        <p:txBody>
          <a:bodyPr wrap="square" rtlCol="0">
            <a:spAutoFit/>
          </a:bodyPr>
          <a:lstStyle/>
          <a:p>
            <a:pPr algn="ct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HIGHLIGHTS (2020-2023)</a:t>
            </a:r>
          </a:p>
          <a:p>
            <a:pPr marL="285750" indent="-285750">
              <a:buFont typeface="Arial" panose="020B0604020202020204" pitchFamily="34" charset="0"/>
              <a:buChar char="•"/>
            </a:pPr>
            <a:r>
              <a:rPr lang="en-US" sz="1600" dirty="0"/>
              <a:t>OFA provides funding to </a:t>
            </a:r>
            <a:r>
              <a:rPr lang="en-US" sz="1600" dirty="0" err="1"/>
              <a:t>Getthere</a:t>
            </a:r>
            <a:r>
              <a:rPr lang="en-US" sz="1600" dirty="0"/>
              <a:t> mobility management to serve more clients and supplement gaps in public transportation options for rural to urban travel.</a:t>
            </a:r>
          </a:p>
          <a:p>
            <a:pPr marL="285750" indent="-285750">
              <a:buFont typeface="Arial" panose="020B0604020202020204" pitchFamily="34" charset="0"/>
              <a:buChar char="•"/>
            </a:pPr>
            <a:r>
              <a:rPr lang="en-US" sz="1600" dirty="0"/>
              <a:t>The bimonthly </a:t>
            </a:r>
            <a:r>
              <a:rPr lang="en-US" sz="1600" dirty="0" err="1"/>
              <a:t>Getthere</a:t>
            </a:r>
            <a:r>
              <a:rPr lang="en-US" sz="1600" dirty="0"/>
              <a:t> Mobility Management Advisory Council continues to engage in planning efforts to address rural-to-urban transportation needs.  </a:t>
            </a:r>
          </a:p>
          <a:p>
            <a:pPr marL="285750" indent="-285750">
              <a:buFont typeface="Arial" panose="020B0604020202020204" pitchFamily="34" charset="0"/>
              <a:buChar char="•"/>
            </a:pPr>
            <a:r>
              <a:rPr lang="en-US" sz="1600" dirty="0"/>
              <a:t>Binghamton Metropolitan Transportation Study (BMTS) conducted a  “Coordinated Transportation Plan Study.”</a:t>
            </a:r>
          </a:p>
          <a:p>
            <a:pPr marL="285750" indent="-285750">
              <a:buFont typeface="Arial" panose="020B0604020202020204" pitchFamily="34" charset="0"/>
              <a:buChar char="•"/>
            </a:pPr>
            <a:r>
              <a:rPr lang="en-US" sz="1600" dirty="0"/>
              <a:t>Free taxi service and assistance from </a:t>
            </a:r>
            <a:r>
              <a:rPr lang="en-US" sz="1600" dirty="0" err="1"/>
              <a:t>Getthere</a:t>
            </a:r>
            <a:r>
              <a:rPr lang="en-US" sz="1600" dirty="0"/>
              <a:t> mobility management are part of Northern Broome Cares serving rural residents in Whitney Point, Barker, Lisle, Nanticoke, and Triangle.</a:t>
            </a:r>
          </a:p>
          <a:p>
            <a:pPr marL="285750" indent="-285750">
              <a:buFont typeface="Arial" panose="020B0604020202020204" pitchFamily="34" charset="0"/>
              <a:buChar char="•"/>
            </a:pPr>
            <a:r>
              <a:rPr lang="en-US" sz="1600" dirty="0"/>
              <a:t>Four NYS Department of Transportation “See! Be Seen!” pedestrian safety PSAs were featured on OFA’s Facebook page and BMTS’ website and YouTube channel.</a:t>
            </a:r>
          </a:p>
          <a:p>
            <a:pPr marL="285750" indent="-285750">
              <a:buFont typeface="Arial" panose="020B0604020202020204" pitchFamily="34" charset="0"/>
              <a:buChar char="•"/>
            </a:pPr>
            <a:r>
              <a:rPr lang="en-US" sz="1600" dirty="0"/>
              <a:t>BC Transit installed 30 new bus shelters.</a:t>
            </a:r>
          </a:p>
          <a:p>
            <a:pPr marL="285750" indent="-285750">
              <a:buFont typeface="Arial" panose="020B0604020202020204" pitchFamily="34" charset="0"/>
              <a:buChar char="•"/>
            </a:pPr>
            <a:r>
              <a:rPr lang="en-US" sz="1600" dirty="0"/>
              <a:t>BC Transit made it easier to navigate the public transportation system through customized route information on their website, Apple Maps and Google Maps.  The Double Map app allows riders to easily track their </a:t>
            </a:r>
            <a:r>
              <a:rPr lang="en-US" sz="1600" dirty="0" err="1"/>
              <a:t>bus’</a:t>
            </a:r>
            <a:r>
              <a:rPr lang="en-US" sz="1600" dirty="0"/>
              <a:t> location on computer, tablet or smart phone.</a:t>
            </a:r>
          </a:p>
          <a:p>
            <a:pPr marL="285750" indent="-285750">
              <a:buFont typeface="Arial" panose="020B0604020202020204" pitchFamily="34" charset="0"/>
              <a:buChar char="•"/>
            </a:pPr>
            <a:r>
              <a:rPr lang="en-US" sz="1600" dirty="0"/>
              <a:t>BMTS’ Pedestrian and Bicycle Advisory Committee completed the “BMTS E-bike and E-Scooter Multi-Use Trail Regulations Guide.”</a:t>
            </a:r>
          </a:p>
          <a:p>
            <a:pPr marL="285750" indent="-285750">
              <a:buFont typeface="Arial" panose="020B0604020202020204" pitchFamily="34" charset="0"/>
              <a:buChar char="•"/>
            </a:pPr>
            <a:r>
              <a:rPr lang="en-US" sz="1600" dirty="0"/>
              <a:t>BMTS hosted a virtual Complete Streets Walk the Streets Workshop in Johnson City to look at possible neighborhood improvements.</a:t>
            </a:r>
          </a:p>
          <a:p>
            <a:pPr marL="285750" indent="-285750">
              <a:buFont typeface="Arial" panose="020B0604020202020204" pitchFamily="34" charset="0"/>
              <a:buChar char="•"/>
            </a:pPr>
            <a:r>
              <a:rPr lang="en-US" sz="1600" dirty="0"/>
              <a:t>OFA received a Technical Assistance Grant from CTAA to work on inclusive transportation planning. Several focus groups were held at senior centers.</a:t>
            </a:r>
          </a:p>
          <a:p>
            <a:pPr marL="285750" indent="-285750">
              <a:buFont typeface="Arial" panose="020B0604020202020204" pitchFamily="34" charset="0"/>
              <a:buChar char="•"/>
            </a:pPr>
            <a:r>
              <a:rPr lang="en-US" sz="1600" dirty="0"/>
              <a:t>A new “Bus Ambassador” program was started by Office for Aging to support and educate residents of senior housing on using public transportation.</a:t>
            </a:r>
          </a:p>
          <a:p>
            <a:pPr marL="285750" indent="-285750">
              <a:buFont typeface="Arial" panose="020B0604020202020204" pitchFamily="34" charset="0"/>
              <a:buChar char="•"/>
            </a:pPr>
            <a:r>
              <a:rPr lang="en-US" sz="1600" dirty="0"/>
              <a:t>BMTS conducted a “Coordinated Transportation Survey” in summer 2023.</a:t>
            </a:r>
          </a:p>
          <a:p>
            <a:pPr marL="285750" indent="-285750">
              <a:buFont typeface="Arial" panose="020B0604020202020204" pitchFamily="34" charset="0"/>
              <a:buChar char="•"/>
            </a:pPr>
            <a:r>
              <a:rPr lang="en-US" sz="1600" dirty="0">
                <a:solidFill>
                  <a:srgbClr val="000000"/>
                </a:solidFill>
                <a:latin typeface="Calibri" panose="020F0502020204030204"/>
              </a:rPr>
              <a:t>With the rollout of the covid vaccine, </a:t>
            </a:r>
            <a:r>
              <a:rPr lang="en-US" sz="1600" dirty="0" err="1">
                <a:solidFill>
                  <a:srgbClr val="000000"/>
                </a:solidFill>
                <a:latin typeface="Calibri" panose="020F0502020204030204"/>
              </a:rPr>
              <a:t>Getthere</a:t>
            </a:r>
            <a:r>
              <a:rPr lang="en-US" sz="1600" dirty="0">
                <a:solidFill>
                  <a:srgbClr val="000000"/>
                </a:solidFill>
                <a:latin typeface="Calibri" panose="020F0502020204030204"/>
              </a:rPr>
              <a:t>, a program of the Rural Health Network, provided free transportation to vaccine clinics.</a:t>
            </a:r>
          </a:p>
          <a:p>
            <a:pPr marL="285750"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213587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345989" y="619337"/>
            <a:ext cx="8439665" cy="778915"/>
          </a:xfrm>
          <a:prstGeom prst="rect">
            <a:avLst/>
          </a:prstGeom>
        </p:spPr>
        <p:txBody>
          <a:bodyPr>
            <a:normAutofit fontScale="82500" lnSpcReduction="200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sz="4000" b="1" dirty="0"/>
              <a:t>Community Support and </a:t>
            </a:r>
          </a:p>
          <a:p>
            <a:pPr algn="ctr"/>
            <a:r>
              <a:rPr lang="en-US" sz="4000" b="1" dirty="0"/>
              <a:t>Health Services</a:t>
            </a:r>
          </a:p>
        </p:txBody>
      </p:sp>
      <p:sp>
        <p:nvSpPr>
          <p:cNvPr id="3" name="Rectangle 2">
            <a:extLst>
              <a:ext uri="{FF2B5EF4-FFF2-40B4-BE49-F238E27FC236}">
                <a16:creationId xmlns:a16="http://schemas.microsoft.com/office/drawing/2014/main" id="{25325BBF-F92B-729D-FFB5-FF1CA8F6DE4E}"/>
              </a:ext>
            </a:extLst>
          </p:cNvPr>
          <p:cNvSpPr/>
          <p:nvPr/>
        </p:nvSpPr>
        <p:spPr>
          <a:xfrm>
            <a:off x="664496" y="1526508"/>
            <a:ext cx="2582562" cy="3385751"/>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a:solidFill>
                  <a:schemeClr val="tx1"/>
                </a:solidFill>
              </a:rPr>
              <a:t>People need accessible and affordable health services and appropriate community supports.</a:t>
            </a:r>
          </a:p>
        </p:txBody>
      </p:sp>
      <p:sp>
        <p:nvSpPr>
          <p:cNvPr id="12" name="TextBox 11">
            <a:extLst>
              <a:ext uri="{FF2B5EF4-FFF2-40B4-BE49-F238E27FC236}">
                <a16:creationId xmlns:a16="http://schemas.microsoft.com/office/drawing/2014/main" id="{2D3B60F6-1851-E156-67C0-471A64D2981F}"/>
              </a:ext>
            </a:extLst>
          </p:cNvPr>
          <p:cNvSpPr txBox="1"/>
          <p:nvPr/>
        </p:nvSpPr>
        <p:spPr>
          <a:xfrm>
            <a:off x="807243" y="7425997"/>
            <a:ext cx="2872539" cy="523220"/>
          </a:xfrm>
          <a:prstGeom prst="rect">
            <a:avLst/>
          </a:prstGeom>
          <a:noFill/>
        </p:spPr>
        <p:txBody>
          <a:bodyPr wrap="square" rtlCol="0">
            <a:spAutoFit/>
          </a:bodyPr>
          <a:lstStyle/>
          <a:p>
            <a:pPr algn="ctr"/>
            <a:r>
              <a:rPr lang="en-US" sz="1400" dirty="0"/>
              <a:t>Telehealth Cart at Eastern Broome Senior Center in Harpursville</a:t>
            </a:r>
          </a:p>
        </p:txBody>
      </p:sp>
      <p:sp>
        <p:nvSpPr>
          <p:cNvPr id="14" name="TextBox 13">
            <a:extLst>
              <a:ext uri="{FF2B5EF4-FFF2-40B4-BE49-F238E27FC236}">
                <a16:creationId xmlns:a16="http://schemas.microsoft.com/office/drawing/2014/main" id="{D465042E-E566-6DFB-C25A-003A57A1DC3C}"/>
              </a:ext>
            </a:extLst>
          </p:cNvPr>
          <p:cNvSpPr txBox="1"/>
          <p:nvPr/>
        </p:nvSpPr>
        <p:spPr>
          <a:xfrm>
            <a:off x="4525344" y="4508811"/>
            <a:ext cx="3020819" cy="307777"/>
          </a:xfrm>
          <a:prstGeom prst="rect">
            <a:avLst/>
          </a:prstGeom>
          <a:noFill/>
        </p:spPr>
        <p:txBody>
          <a:bodyPr wrap="square" rtlCol="0">
            <a:spAutoFit/>
          </a:bodyPr>
          <a:lstStyle/>
          <a:p>
            <a:pPr algn="ctr"/>
            <a:r>
              <a:rPr lang="en-US" sz="1400" dirty="0"/>
              <a:t>Robotic Companion Pet Project</a:t>
            </a:r>
          </a:p>
        </p:txBody>
      </p:sp>
      <p:pic>
        <p:nvPicPr>
          <p:cNvPr id="4" name="Picture 3" descr="An old person holding a stuffed animal&#10;&#10;Description automatically generated with low confidence">
            <a:extLst>
              <a:ext uri="{FF2B5EF4-FFF2-40B4-BE49-F238E27FC236}">
                <a16:creationId xmlns:a16="http://schemas.microsoft.com/office/drawing/2014/main" id="{20B31AEF-A171-AE7A-D69F-928052F003FE}"/>
              </a:ext>
            </a:extLst>
          </p:cNvPr>
          <p:cNvPicPr>
            <a:picLocks noChangeAspect="1"/>
          </p:cNvPicPr>
          <p:nvPr/>
        </p:nvPicPr>
        <p:blipFill rotWithShape="1">
          <a:blip r:embed="rId2" r:link="rId3" cstate="print">
            <a:extLst>
              <a:ext uri="{28A0092B-C50C-407E-A947-70E740481C1C}">
                <a14:useLocalDpi xmlns:a14="http://schemas.microsoft.com/office/drawing/2010/main" val="0"/>
              </a:ext>
            </a:extLst>
          </a:blip>
          <a:srcRect l="-46383" t="-77872" r="-212" b="31277"/>
          <a:stretch/>
        </p:blipFill>
        <p:spPr bwMode="auto">
          <a:xfrm>
            <a:off x="3247058" y="-958786"/>
            <a:ext cx="4030722" cy="5374296"/>
          </a:xfrm>
          <a:prstGeom prst="rect">
            <a:avLst/>
          </a:prstGeom>
          <a:noFill/>
          <a:ln>
            <a:noFill/>
          </a:ln>
        </p:spPr>
      </p:pic>
      <p:pic>
        <p:nvPicPr>
          <p:cNvPr id="7" name="Picture 6" descr="Virtual Senior Center">
            <a:extLst>
              <a:ext uri="{FF2B5EF4-FFF2-40B4-BE49-F238E27FC236}">
                <a16:creationId xmlns:a16="http://schemas.microsoft.com/office/drawing/2014/main" id="{8CC1D0C9-D207-77D0-31D5-53B5024C18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500" y="6020313"/>
            <a:ext cx="2901501" cy="790072"/>
          </a:xfrm>
          <a:prstGeom prst="rect">
            <a:avLst/>
          </a:prstGeom>
          <a:noFill/>
          <a:ln>
            <a:noFill/>
          </a:ln>
        </p:spPr>
      </p:pic>
      <p:sp>
        <p:nvSpPr>
          <p:cNvPr id="8" name="TextBox 7">
            <a:extLst>
              <a:ext uri="{FF2B5EF4-FFF2-40B4-BE49-F238E27FC236}">
                <a16:creationId xmlns:a16="http://schemas.microsoft.com/office/drawing/2014/main" id="{88680D15-0DA4-04C7-0FCC-ACD7568987C7}"/>
              </a:ext>
            </a:extLst>
          </p:cNvPr>
          <p:cNvSpPr txBox="1"/>
          <p:nvPr/>
        </p:nvSpPr>
        <p:spPr>
          <a:xfrm>
            <a:off x="4405241" y="7323971"/>
            <a:ext cx="2872539" cy="738664"/>
          </a:xfrm>
          <a:prstGeom prst="rect">
            <a:avLst/>
          </a:prstGeom>
          <a:noFill/>
        </p:spPr>
        <p:txBody>
          <a:bodyPr wrap="square" rtlCol="0">
            <a:spAutoFit/>
          </a:bodyPr>
          <a:lstStyle/>
          <a:p>
            <a:pPr algn="ctr"/>
            <a:r>
              <a:rPr lang="en-US" sz="1400" dirty="0"/>
              <a:t>Virtual Senior Center</a:t>
            </a:r>
          </a:p>
          <a:p>
            <a:pPr algn="ctr"/>
            <a:r>
              <a:rPr lang="en-US" sz="1400" dirty="0"/>
              <a:t>One of Many Initiatives to Address Social Isolation</a:t>
            </a:r>
          </a:p>
        </p:txBody>
      </p:sp>
      <p:pic>
        <p:nvPicPr>
          <p:cNvPr id="6" name="Picture 5">
            <a:extLst>
              <a:ext uri="{FF2B5EF4-FFF2-40B4-BE49-F238E27FC236}">
                <a16:creationId xmlns:a16="http://schemas.microsoft.com/office/drawing/2014/main" id="{38DFDEAD-C178-0829-00E1-B239070967EE}"/>
              </a:ext>
            </a:extLst>
          </p:cNvPr>
          <p:cNvPicPr>
            <a:picLocks noChangeAspect="1"/>
          </p:cNvPicPr>
          <p:nvPr/>
        </p:nvPicPr>
        <p:blipFill>
          <a:blip r:embed="rId5"/>
          <a:stretch>
            <a:fillRect/>
          </a:stretch>
        </p:blipFill>
        <p:spPr>
          <a:xfrm>
            <a:off x="660014" y="5548184"/>
            <a:ext cx="3023570" cy="1734331"/>
          </a:xfrm>
          <a:prstGeom prst="rect">
            <a:avLst/>
          </a:prstGeom>
        </p:spPr>
      </p:pic>
    </p:spTree>
    <p:extLst>
      <p:ext uri="{BB962C8B-B14F-4D97-AF65-F5344CB8AC3E}">
        <p14:creationId xmlns:p14="http://schemas.microsoft.com/office/powerpoint/2010/main" val="379636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7074-26B7-4A16-2122-196B00B11DC6}"/>
              </a:ext>
            </a:extLst>
          </p:cNvPr>
          <p:cNvSpPr txBox="1">
            <a:spLocks/>
          </p:cNvSpPr>
          <p:nvPr/>
        </p:nvSpPr>
        <p:spPr>
          <a:xfrm>
            <a:off x="-333634" y="257733"/>
            <a:ext cx="8439665" cy="505128"/>
          </a:xfrm>
          <a:prstGeom prst="rect">
            <a:avLst/>
          </a:prstGeom>
        </p:spPr>
        <p:txBody>
          <a:bodyPr>
            <a:normAutofit fontScale="97500"/>
          </a:bodyPr>
          <a:lst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a:lstStyle>
          <a:p>
            <a:pPr algn="ctr"/>
            <a:r>
              <a:rPr lang="en-US" sz="3200" b="1" dirty="0"/>
              <a:t>Community Supports and Health Services</a:t>
            </a:r>
          </a:p>
        </p:txBody>
      </p:sp>
      <p:sp>
        <p:nvSpPr>
          <p:cNvPr id="4" name="TextBox 3">
            <a:extLst>
              <a:ext uri="{FF2B5EF4-FFF2-40B4-BE49-F238E27FC236}">
                <a16:creationId xmlns:a16="http://schemas.microsoft.com/office/drawing/2014/main" id="{9ECB5C0A-6399-BBAE-A1FD-8A8030BCFA9E}"/>
              </a:ext>
            </a:extLst>
          </p:cNvPr>
          <p:cNvSpPr txBox="1"/>
          <p:nvPr/>
        </p:nvSpPr>
        <p:spPr>
          <a:xfrm>
            <a:off x="234776" y="960569"/>
            <a:ext cx="7302844" cy="83715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HIGHLIGHTS (2020-2023)</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OFA successfully opened Chenango Bridge Senior Center in 2022 to meet community needs.</a:t>
            </a:r>
          </a:p>
          <a:p>
            <a:pPr marL="285750" indent="-285750">
              <a:buFont typeface="Arial" panose="020B0604020202020204" pitchFamily="34" charset="0"/>
              <a:buChar char="•"/>
              <a:defRPr/>
            </a:pPr>
            <a:r>
              <a:rPr lang="en-US" sz="1450" dirty="0">
                <a:solidFill>
                  <a:srgbClr val="000000"/>
                </a:solidFill>
                <a:latin typeface="Calibri" panose="020F0502020204030204"/>
              </a:rPr>
              <a:t>Several Broome County senior centers offer blood pressure, glucose/diabetes checks, flu and covid vaccine clinics. At several senior centers, Binghamton University’s Physical Therapy Department offers balance clinics and conducts research to improve fall outcomes.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Through a Care Compass Network grant, Northern Broome Cares offered a tablet/mobile hotspot loan program to facilitate access to health education classes, telehealth appointments, and a variety of other health-related activities.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Two of the major hospital systems in Broome County are part of the Institute for Healthcare Improvement’s Age-Friendly Health System Initiatives which includes the age-friendliness of emergency room care.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In partnership with Lourdes, Eastern Broome Senior Center now offers a mobile telehealth unit in a rural area without local primary care.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err="1">
                <a:solidFill>
                  <a:srgbClr val="000000"/>
                </a:solidFill>
                <a:latin typeface="Calibri" panose="020F0502020204030204"/>
              </a:rPr>
              <a:t>BroomeINCLUDES</a:t>
            </a:r>
            <a:r>
              <a:rPr lang="en-US" sz="1450" dirty="0">
                <a:solidFill>
                  <a:srgbClr val="000000"/>
                </a:solidFill>
                <a:latin typeface="Calibri" panose="020F0502020204030204"/>
              </a:rPr>
              <a:t> has a public education campaign which includes Broome County Suicide Awareness for Everyone (BC Safe) and provides information on mental health topics including how nutrition impacts mental health and how to deal with stress and anxiety.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To improve public awareness of community resources, the </a:t>
            </a:r>
            <a:r>
              <a:rPr lang="en-US" sz="1450" i="1" dirty="0">
                <a:solidFill>
                  <a:srgbClr val="000000"/>
                </a:solidFill>
                <a:latin typeface="Calibri" panose="020F0502020204030204"/>
              </a:rPr>
              <a:t>Senior News </a:t>
            </a:r>
            <a:r>
              <a:rPr lang="en-US" sz="1450" dirty="0">
                <a:solidFill>
                  <a:srgbClr val="000000"/>
                </a:solidFill>
                <a:latin typeface="Calibri" panose="020F0502020204030204"/>
              </a:rPr>
              <a:t>monthly newsletter now includes a new Q&amp;A format column on the many ways NY Connects can assist. </a:t>
            </a:r>
          </a:p>
          <a:p>
            <a:pPr marL="285750" indent="-285750">
              <a:buFont typeface="Arial" panose="020B0604020202020204" pitchFamily="34" charset="0"/>
              <a:buChar char="•"/>
              <a:defRPr/>
            </a:pPr>
            <a:r>
              <a:rPr lang="en-US" sz="1450" dirty="0">
                <a:solidFill>
                  <a:srgbClr val="000000"/>
                </a:solidFill>
                <a:latin typeface="Calibri" panose="020F0502020204030204"/>
              </a:rPr>
              <a:t>OFA hired an </a:t>
            </a:r>
            <a:r>
              <a:rPr lang="en-US" sz="1450" dirty="0" err="1">
                <a:solidFill>
                  <a:srgbClr val="000000"/>
                </a:solidFill>
                <a:latin typeface="Calibri" panose="020F0502020204030204"/>
              </a:rPr>
              <a:t>AmeriCorp</a:t>
            </a:r>
            <a:r>
              <a:rPr lang="en-US" sz="1450" dirty="0">
                <a:solidFill>
                  <a:srgbClr val="000000"/>
                </a:solidFill>
                <a:latin typeface="Calibri" panose="020F0502020204030204"/>
              </a:rPr>
              <a:t> worker as a Social Isolation Prevention Coordinator.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Through two pilot projects, OFA distributed robotic companion pets (dogs, cats, birds) and </a:t>
            </a:r>
            <a:r>
              <a:rPr lang="en-US" sz="1450" dirty="0" err="1">
                <a:solidFill>
                  <a:srgbClr val="000000"/>
                </a:solidFill>
                <a:latin typeface="Calibri" panose="020F0502020204030204"/>
              </a:rPr>
              <a:t>ELLiQ</a:t>
            </a:r>
            <a:r>
              <a:rPr lang="en-US" sz="1450" dirty="0">
                <a:solidFill>
                  <a:srgbClr val="000000"/>
                </a:solidFill>
                <a:latin typeface="Calibri" panose="020F0502020204030204"/>
              </a:rPr>
              <a:t> Companion Robots to provide social support to isolated older adults.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50" b="0" i="0" u="none" strike="noStrike" kern="1200" cap="none" spc="0" normalizeH="0" baseline="0" noProof="0" dirty="0">
                <a:ln>
                  <a:noFill/>
                </a:ln>
                <a:solidFill>
                  <a:srgbClr val="000000"/>
                </a:solidFill>
                <a:effectLst/>
                <a:uLnTx/>
                <a:uFillTx/>
                <a:latin typeface="Calibri" panose="020F0502020204030204"/>
                <a:ea typeface="+mn-ea"/>
                <a:cs typeface="+mn-cs"/>
              </a:rPr>
              <a:t>Northern Broome Cares provides transportation, shopping assistance, care management, telephone reassurance, emergency call buttons, health education, safety assessments, and accessibility home modification in Whitney Point, Barker, Lisle, Nanticoke, and Triangle.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dirty="0">
                <a:solidFill>
                  <a:srgbClr val="000000"/>
                </a:solidFill>
                <a:latin typeface="Calibri" panose="020F0502020204030204"/>
              </a:rPr>
              <a:t>New community resources: Greater Good Grocery store in a former food desert in Binghamton, food basket home delivery to older adults in Deposit (discontinued due to lack of interest), Vestal High School food pantry, Johnson City High School food pantry and clothing center, Union-Endicott School District food center, Vestal Public Library Bound to Please: Homebound Books delivery program, Broome County Public Library’s partnership with Catholic Charities to provide a peer advocacy program (counseling, housing referrals, and food).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50" b="0" i="0" u="none" strike="noStrike" kern="1200" cap="none" spc="0" normalizeH="0" baseline="0" noProof="0" dirty="0">
                <a:ln>
                  <a:noFill/>
                </a:ln>
                <a:solidFill>
                  <a:srgbClr val="000000"/>
                </a:solidFill>
                <a:effectLst/>
                <a:uLnTx/>
                <a:uFillTx/>
                <a:latin typeface="Calibri" panose="020F0502020204030204"/>
                <a:ea typeface="+mn-ea"/>
                <a:cs typeface="+mn-cs"/>
              </a:rPr>
              <a:t>OFA piloted the Guaranteed Aide Program to </a:t>
            </a:r>
            <a:r>
              <a:rPr lang="en-US" sz="1450" dirty="0">
                <a:solidFill>
                  <a:srgbClr val="000000"/>
                </a:solidFill>
                <a:latin typeface="Calibri" panose="020F0502020204030204"/>
              </a:rPr>
              <a:t>eliminate the waitlist for home care service through EISEP (Expanded In-home Services for the Elderly Program).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50" b="0" i="0" u="none" strike="noStrike" kern="1200" cap="none" spc="0" normalizeH="0" baseline="0" noProof="0" dirty="0">
                <a:ln>
                  <a:noFill/>
                </a:ln>
                <a:solidFill>
                  <a:srgbClr val="000000"/>
                </a:solidFill>
                <a:effectLst/>
                <a:uLnTx/>
                <a:uFillTx/>
                <a:latin typeface="Calibri" panose="020F0502020204030204"/>
                <a:ea typeface="+mn-ea"/>
                <a:cs typeface="+mn-cs"/>
              </a:rPr>
              <a:t>The Fair </a:t>
            </a:r>
            <a:r>
              <a:rPr lang="en-US" sz="1450" dirty="0">
                <a:solidFill>
                  <a:srgbClr val="000000"/>
                </a:solidFill>
                <a:latin typeface="Calibri" panose="020F0502020204030204"/>
              </a:rPr>
              <a:t>Wage Act was enacted in NYS to provide higher wages for home care aides.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50" b="0" i="0" u="none" strike="noStrike" kern="1200" cap="none" spc="0" normalizeH="0" baseline="0" noProof="0" dirty="0">
                <a:ln>
                  <a:noFill/>
                </a:ln>
                <a:solidFill>
                  <a:srgbClr val="000000"/>
                </a:solidFill>
                <a:effectLst/>
                <a:uLnTx/>
                <a:uFillTx/>
                <a:latin typeface="Calibri" panose="020F0502020204030204"/>
                <a:ea typeface="+mn-ea"/>
                <a:cs typeface="+mn-cs"/>
              </a:rPr>
              <a:t>The </a:t>
            </a:r>
            <a:r>
              <a:rPr kumimoji="0" lang="en-US" sz="1450" b="0" i="0" u="none" strike="noStrike" kern="1200" cap="none" spc="0" normalizeH="0" baseline="0" noProof="0" dirty="0" err="1">
                <a:ln>
                  <a:noFill/>
                </a:ln>
                <a:solidFill>
                  <a:srgbClr val="000000"/>
                </a:solidFill>
                <a:effectLst/>
                <a:uLnTx/>
                <a:uFillTx/>
                <a:latin typeface="Calibri" panose="020F0502020204030204"/>
                <a:ea typeface="+mn-ea"/>
                <a:cs typeface="+mn-cs"/>
              </a:rPr>
              <a:t>LifeSpan</a:t>
            </a:r>
            <a:r>
              <a:rPr kumimoji="0" lang="en-US" sz="1450" b="0" i="0" u="none" strike="noStrike" kern="1200" cap="none" spc="0" normalizeH="0" baseline="0" noProof="0" dirty="0">
                <a:ln>
                  <a:noFill/>
                </a:ln>
                <a:solidFill>
                  <a:srgbClr val="000000"/>
                </a:solidFill>
                <a:effectLst/>
                <a:uLnTx/>
                <a:uFillTx/>
                <a:latin typeface="Calibri" panose="020F0502020204030204"/>
                <a:ea typeface="+mn-ea"/>
                <a:cs typeface="+mn-cs"/>
              </a:rPr>
              <a:t> Respite Voucher P</a:t>
            </a:r>
            <a:r>
              <a:rPr lang="en-US" sz="1450" dirty="0" err="1">
                <a:solidFill>
                  <a:srgbClr val="000000"/>
                </a:solidFill>
                <a:latin typeface="Calibri" panose="020F0502020204030204"/>
              </a:rPr>
              <a:t>rogram</a:t>
            </a:r>
            <a:r>
              <a:rPr lang="en-US" sz="1450" dirty="0">
                <a:solidFill>
                  <a:srgbClr val="000000"/>
                </a:solidFill>
                <a:latin typeface="Calibri" panose="020F0502020204030204"/>
              </a:rPr>
              <a:t> provided monetary assistance for caregiver respite.</a:t>
            </a:r>
            <a:endParaRPr kumimoji="0" lang="en-US" sz="145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6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E8AD5-FFE5-573F-E1F2-25526C4766CE}"/>
              </a:ext>
            </a:extLst>
          </p:cNvPr>
          <p:cNvSpPr txBox="1"/>
          <p:nvPr/>
        </p:nvSpPr>
        <p:spPr>
          <a:xfrm>
            <a:off x="630195" y="2769491"/>
            <a:ext cx="4354525" cy="523220"/>
          </a:xfrm>
          <a:prstGeom prst="rect">
            <a:avLst/>
          </a:prstGeom>
          <a:noFill/>
        </p:spPr>
        <p:txBody>
          <a:bodyPr wrap="none" rtlCol="0">
            <a:spAutoFit/>
          </a:bodyPr>
          <a:lstStyle/>
          <a:p>
            <a:r>
              <a:rPr lang="en-US" sz="2800" b="1" dirty="0"/>
              <a:t>Where do we go from here?</a:t>
            </a:r>
          </a:p>
        </p:txBody>
      </p:sp>
      <p:sp>
        <p:nvSpPr>
          <p:cNvPr id="4" name="TextBox 3">
            <a:extLst>
              <a:ext uri="{FF2B5EF4-FFF2-40B4-BE49-F238E27FC236}">
                <a16:creationId xmlns:a16="http://schemas.microsoft.com/office/drawing/2014/main" id="{712FDA5E-B84C-6427-4D9C-804C7B6B1B35}"/>
              </a:ext>
            </a:extLst>
          </p:cNvPr>
          <p:cNvSpPr txBox="1"/>
          <p:nvPr/>
        </p:nvSpPr>
        <p:spPr>
          <a:xfrm>
            <a:off x="667265" y="3389925"/>
            <a:ext cx="6437870" cy="6186309"/>
          </a:xfrm>
          <a:prstGeom prst="rect">
            <a:avLst/>
          </a:prstGeom>
          <a:noFill/>
        </p:spPr>
        <p:txBody>
          <a:bodyPr wrap="square" rtlCol="0">
            <a:spAutoFit/>
          </a:bodyPr>
          <a:lstStyle/>
          <a:p>
            <a:r>
              <a:rPr lang="en-US" dirty="0"/>
              <a:t>Thank you for taking the time to review some highlights from the past three years. As the </a:t>
            </a:r>
            <a:r>
              <a:rPr lang="en-US" dirty="0" err="1"/>
              <a:t>age-friendly</a:t>
            </a:r>
            <a:r>
              <a:rPr lang="en-US" dirty="0"/>
              <a:t> process and program cycle is one of continuous improvement, a new action plan is being developed for the next three years, 2023-2026. This action plan will be submitted to AARP for continued membership in the AARP Network of Age-Friendly States and Communities. </a:t>
            </a:r>
          </a:p>
          <a:p>
            <a:endParaRPr lang="en-US" sz="1600" dirty="0"/>
          </a:p>
          <a:p>
            <a:r>
              <a:rPr lang="en-US" dirty="0"/>
              <a:t>In developing this plan, results of surveys conducted in 2023 will be consulted:</a:t>
            </a:r>
          </a:p>
          <a:p>
            <a:pPr marL="285750" indent="-285750">
              <a:buFont typeface="Wingdings" panose="05000000000000000000" pitchFamily="2" charset="2"/>
              <a:buChar char="v"/>
            </a:pPr>
            <a:r>
              <a:rPr lang="en-US" dirty="0"/>
              <a:t>The first-ever comprehensive Community Assessment Survey for Older Adults conducted by New York State Office for Aging</a:t>
            </a:r>
          </a:p>
          <a:p>
            <a:pPr marL="285750" indent="-285750">
              <a:buFont typeface="Wingdings" panose="05000000000000000000" pitchFamily="2" charset="2"/>
              <a:buChar char="v"/>
            </a:pPr>
            <a:r>
              <a:rPr lang="en-US" dirty="0"/>
              <a:t>Binghamton Metropolitan Transportation Study Coordinated Public Transit/Human Services Survey</a:t>
            </a:r>
          </a:p>
          <a:p>
            <a:pPr marL="285750" indent="-285750">
              <a:buFont typeface="Wingdings" panose="05000000000000000000" pitchFamily="2" charset="2"/>
              <a:buChar char="v"/>
            </a:pPr>
            <a:r>
              <a:rPr lang="en-US" dirty="0"/>
              <a:t>Broome County Planning and Economic Development Department’s Housing Needs Assessment</a:t>
            </a:r>
          </a:p>
          <a:p>
            <a:pPr marL="285750" indent="-285750">
              <a:buFont typeface="Wingdings" panose="05000000000000000000" pitchFamily="2" charset="2"/>
              <a:buChar char="v"/>
            </a:pPr>
            <a:r>
              <a:rPr lang="en-US" dirty="0"/>
              <a:t>The Broome Age-Friendly Project’s Survey of Adults Age 55+</a:t>
            </a:r>
          </a:p>
          <a:p>
            <a:endParaRPr lang="en-US" sz="1600" dirty="0"/>
          </a:p>
          <a:p>
            <a:r>
              <a:rPr lang="en-US" dirty="0"/>
              <a:t>Please check the website on the following page to follow our progress and for information on how you can provide input or get involved as we work to create a community that supports people of all ages!</a:t>
            </a:r>
          </a:p>
          <a:p>
            <a:pPr marL="285750" indent="-285750">
              <a:buFont typeface="Wingdings" panose="05000000000000000000" pitchFamily="2" charset="2"/>
              <a:buChar char="v"/>
            </a:pPr>
            <a:endParaRPr lang="en-US" dirty="0"/>
          </a:p>
        </p:txBody>
      </p:sp>
      <p:sp>
        <p:nvSpPr>
          <p:cNvPr id="5" name="Oval 4">
            <a:extLst>
              <a:ext uri="{FF2B5EF4-FFF2-40B4-BE49-F238E27FC236}">
                <a16:creationId xmlns:a16="http://schemas.microsoft.com/office/drawing/2014/main" id="{8569A26C-4E2C-79F6-B823-3C87FBC8718E}"/>
              </a:ext>
            </a:extLst>
          </p:cNvPr>
          <p:cNvSpPr/>
          <p:nvPr/>
        </p:nvSpPr>
        <p:spPr>
          <a:xfrm>
            <a:off x="630195" y="357018"/>
            <a:ext cx="4391026" cy="2054128"/>
          </a:xfrm>
          <a:prstGeom prst="ellipse">
            <a:avLst/>
          </a:prstGeom>
          <a:solidFill>
            <a:srgbClr val="F09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TextBox 2">
            <a:extLst>
              <a:ext uri="{FF2B5EF4-FFF2-40B4-BE49-F238E27FC236}">
                <a16:creationId xmlns:a16="http://schemas.microsoft.com/office/drawing/2014/main" id="{EF704C8A-CC0C-9044-5AE2-D0F51A7F491A}"/>
              </a:ext>
            </a:extLst>
          </p:cNvPr>
          <p:cNvSpPr txBox="1"/>
          <p:nvPr/>
        </p:nvSpPr>
        <p:spPr>
          <a:xfrm>
            <a:off x="1219329" y="1076305"/>
            <a:ext cx="3212757" cy="615553"/>
          </a:xfrm>
          <a:prstGeom prst="rect">
            <a:avLst/>
          </a:prstGeom>
          <a:noFill/>
        </p:spPr>
        <p:txBody>
          <a:bodyPr wrap="square" rtlCol="0">
            <a:spAutoFit/>
          </a:bodyPr>
          <a:lstStyle/>
          <a:p>
            <a:r>
              <a:rPr lang="en-US" sz="3400" dirty="0"/>
              <a:t>Looking Forward</a:t>
            </a:r>
          </a:p>
        </p:txBody>
      </p:sp>
    </p:spTree>
    <p:extLst>
      <p:ext uri="{BB962C8B-B14F-4D97-AF65-F5344CB8AC3E}">
        <p14:creationId xmlns:p14="http://schemas.microsoft.com/office/powerpoint/2010/main" val="1493151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181C-220C-D630-980B-9302F1A60AD5}"/>
              </a:ext>
            </a:extLst>
          </p:cNvPr>
          <p:cNvSpPr>
            <a:spLocks noGrp="1"/>
          </p:cNvSpPr>
          <p:nvPr>
            <p:ph type="ctrTitle"/>
          </p:nvPr>
        </p:nvSpPr>
        <p:spPr>
          <a:xfrm>
            <a:off x="392430" y="3299260"/>
            <a:ext cx="6987540" cy="5230368"/>
          </a:xfrm>
        </p:spPr>
        <p:txBody>
          <a:bodyPr>
            <a:normAutofit/>
          </a:bodyPr>
          <a:lstStyle/>
          <a:p>
            <a:pPr algn="ctr" eaLnBrk="0" fontAlgn="base" hangingPunct="0">
              <a:lnSpc>
                <a:spcPct val="100000"/>
              </a:lnSpc>
              <a:spcBef>
                <a:spcPct val="0"/>
              </a:spcBef>
              <a:spcAft>
                <a:spcPct val="0"/>
              </a:spcAft>
              <a:buClrTx/>
              <a:buSzTx/>
            </a:pPr>
            <a:br>
              <a:rPr lang="en-US" altLang="en-US" sz="3600" cap="none" dirty="0">
                <a:solidFill>
                  <a:schemeClr val="tx1"/>
                </a:solidFill>
                <a:latin typeface="Arial" panose="020B0604020202020204" pitchFamily="34" charset="0"/>
              </a:rPr>
            </a:br>
            <a:endParaRPr lang="en-US" sz="2800" b="1" dirty="0">
              <a:solidFill>
                <a:srgbClr val="2571A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TextBox 2">
            <a:extLst>
              <a:ext uri="{FF2B5EF4-FFF2-40B4-BE49-F238E27FC236}">
                <a16:creationId xmlns:a16="http://schemas.microsoft.com/office/drawing/2014/main" id="{F1CBD228-464E-E4FA-F994-100F44BB9DDD}"/>
              </a:ext>
            </a:extLst>
          </p:cNvPr>
          <p:cNvSpPr txBox="1"/>
          <p:nvPr/>
        </p:nvSpPr>
        <p:spPr>
          <a:xfrm>
            <a:off x="517793" y="815248"/>
            <a:ext cx="6862177" cy="7448193"/>
          </a:xfrm>
          <a:prstGeom prst="rect">
            <a:avLst/>
          </a:prstGeom>
          <a:noFill/>
        </p:spPr>
        <p:txBody>
          <a:bodyPr wrap="square" rtlCol="0">
            <a:spAutoFit/>
          </a:bodyPr>
          <a:lstStyle/>
          <a:p>
            <a:pPr marL="0" marR="0" algn="ctr">
              <a:spcBef>
                <a:spcPts val="0"/>
              </a:spcBef>
              <a:spcAft>
                <a:spcPts val="0"/>
              </a:spcAft>
            </a:pP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For More Information or to Find Out How You Can Help Broome County Become More Age-Friendly:</a:t>
            </a: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Call: Broome County Office for Aging 607-778-2411 </a:t>
            </a: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Email: OFA@broomecountyny.gov</a:t>
            </a: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800" b="1" spc="75" dirty="0">
                <a:effectLst/>
                <a:latin typeface="Arial" panose="020B0604020202020204" pitchFamily="34" charset="0"/>
                <a:ea typeface="Times New Roman" panose="02020603050405020304" pitchFamily="18" charset="0"/>
                <a:cs typeface="Arial" panose="020B0604020202020204" pitchFamily="34" charset="0"/>
              </a:rPr>
              <a:t>Mail: PO Box 1766, Binghamton, NY 13902  </a:t>
            </a:r>
          </a:p>
          <a:p>
            <a:pPr marL="0" marR="0" algn="ctr">
              <a:spcBef>
                <a:spcPts val="0"/>
              </a:spcBef>
              <a:spcAft>
                <a:spcPts val="0"/>
              </a:spcAft>
            </a:pP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2800" b="1" spc="75"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2"/>
              </a:rPr>
              <a:t>www.gobroomecounty.com/senior</a:t>
            </a:r>
            <a:endParaRPr lang="en-US" sz="2800"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rPr>
              <a:t>The AARP Network of Age-Friendly </a:t>
            </a:r>
          </a:p>
          <a:p>
            <a:pPr marL="0" marR="0" algn="ctr">
              <a:spcBef>
                <a:spcPts val="0"/>
              </a:spcBef>
              <a:spcAft>
                <a:spcPts val="0"/>
              </a:spcAft>
            </a:pPr>
            <a:r>
              <a:rPr lang="en-US" b="1" spc="75" dirty="0">
                <a:solidFill>
                  <a:srgbClr val="0070C0"/>
                </a:solidFill>
                <a:latin typeface="Arial" panose="020B0604020202020204" pitchFamily="34" charset="0"/>
                <a:ea typeface="Times New Roman" panose="02020603050405020304" pitchFamily="18" charset="0"/>
                <a:cs typeface="Arial" panose="020B0604020202020204" pitchFamily="34" charset="0"/>
              </a:rPr>
              <a:t>States and Communities:</a:t>
            </a: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800" b="1" u="sng"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www.AARP.org/Livable</a:t>
            </a:r>
            <a:endParaRPr lang="en-US" sz="1800" b="1" spc="75"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descr="Group Of Senior Retirement Exercising Togetherness Concept Group Of Senior Retirement Exercising Togetherness Concept Senior Adult Stock Photo">
            <a:extLst>
              <a:ext uri="{FF2B5EF4-FFF2-40B4-BE49-F238E27FC236}">
                <a16:creationId xmlns:a16="http://schemas.microsoft.com/office/drawing/2014/main" id="{DC1D69CE-EE54-8B52-E53D-BC60A278E5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3023" y="694063"/>
            <a:ext cx="3661601" cy="2060154"/>
          </a:xfrm>
          <a:prstGeom prst="rect">
            <a:avLst/>
          </a:prstGeom>
          <a:noFill/>
          <a:ln>
            <a:noFill/>
          </a:ln>
        </p:spPr>
      </p:pic>
    </p:spTree>
    <p:extLst>
      <p:ext uri="{BB962C8B-B14F-4D97-AF65-F5344CB8AC3E}">
        <p14:creationId xmlns:p14="http://schemas.microsoft.com/office/powerpoint/2010/main" val="139360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5B7E3-33D1-C9A2-F026-6626ED7571EE}"/>
              </a:ext>
            </a:extLst>
          </p:cNvPr>
          <p:cNvSpPr txBox="1"/>
          <p:nvPr/>
        </p:nvSpPr>
        <p:spPr>
          <a:xfrm>
            <a:off x="752475" y="613158"/>
            <a:ext cx="6524625" cy="6324808"/>
          </a:xfrm>
          <a:prstGeom prst="rect">
            <a:avLst/>
          </a:prstGeom>
          <a:noFill/>
        </p:spPr>
        <p:txBody>
          <a:bodyPr wrap="square" rtlCol="0">
            <a:spAutoFit/>
          </a:bodyPr>
          <a:lstStyle/>
          <a:p>
            <a:r>
              <a:rPr lang="en-US" sz="1500" b="1" dirty="0">
                <a:solidFill>
                  <a:schemeClr val="accent1"/>
                </a:solidFill>
                <a:latin typeface="Arial" panose="020B0604020202020204" pitchFamily="34" charset="0"/>
                <a:cs typeface="Arial" panose="020B0604020202020204" pitchFamily="34" charset="0"/>
              </a:rPr>
              <a:t>FOREWARD</a:t>
            </a:r>
          </a:p>
          <a:p>
            <a:endParaRPr lang="en-US" sz="1500" b="1"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 am pleased to present the Broome Age-Friendly Project Three Year Progress Report 2020-2023. Broome County became a member of AARP’s Network of Age-Friendly States and Communities in 2020 with submission of our first three-year action plan of community improvements. Much has been accomplished in these past few years. Since development of the action plan, there have been new challenges and also new opportunities to innovate and work together.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As we pause and recognize the many accomplishments of these past few years, we also begin to plan for the next three years. In June 2023, we obtained preliminary results of New York State Office for Aging’s vast survey of older adults which we supplemented with a local </a:t>
            </a:r>
            <a:r>
              <a:rPr lang="en-US" sz="1500" dirty="0" err="1">
                <a:latin typeface="Arial" panose="020B0604020202020204" pitchFamily="34" charset="0"/>
                <a:cs typeface="Arial" panose="020B0604020202020204" pitchFamily="34" charset="0"/>
              </a:rPr>
              <a:t>age-friendly</a:t>
            </a:r>
            <a:r>
              <a:rPr lang="en-US" sz="1500" dirty="0">
                <a:latin typeface="Arial" panose="020B0604020202020204" pitchFamily="34" charset="0"/>
                <a:cs typeface="Arial" panose="020B0604020202020204" pitchFamily="34" charset="0"/>
              </a:rPr>
              <a:t> survey.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We are thankful for the efforts of Broome County government, the towns and cities in our county, the many community agencies who are working to improve our community, and the interns and volunteers who have contributed to our </a:t>
            </a:r>
            <a:r>
              <a:rPr lang="en-US" sz="1500" dirty="0" err="1">
                <a:latin typeface="Arial" panose="020B0604020202020204" pitchFamily="34" charset="0"/>
                <a:cs typeface="Arial" panose="020B0604020202020204" pitchFamily="34" charset="0"/>
              </a:rPr>
              <a:t>age-friendly</a:t>
            </a:r>
            <a:r>
              <a:rPr lang="en-US" sz="1500" dirty="0">
                <a:latin typeface="Arial" panose="020B0604020202020204" pitchFamily="34" charset="0"/>
                <a:cs typeface="Arial" panose="020B0604020202020204" pitchFamily="34" charset="0"/>
              </a:rPr>
              <a:t> work.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This is only the first cycle of our </a:t>
            </a:r>
            <a:r>
              <a:rPr lang="en-US" sz="1500" dirty="0" err="1">
                <a:latin typeface="Arial" panose="020B0604020202020204" pitchFamily="34" charset="0"/>
                <a:cs typeface="Arial" panose="020B0604020202020204" pitchFamily="34" charset="0"/>
              </a:rPr>
              <a:t>age-friendly</a:t>
            </a:r>
            <a:r>
              <a:rPr lang="en-US" sz="1500" dirty="0">
                <a:latin typeface="Arial" panose="020B0604020202020204" pitchFamily="34" charset="0"/>
                <a:cs typeface="Arial" panose="020B0604020202020204" pitchFamily="34" charset="0"/>
              </a:rPr>
              <a:t> efforts. We look forward to continuing the work of improving the livability of our community on an ongoing basis.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Mary Turbush, Director</a:t>
            </a:r>
          </a:p>
          <a:p>
            <a:r>
              <a:rPr lang="en-US" sz="1500" dirty="0">
                <a:latin typeface="Arial" panose="020B0604020202020204" pitchFamily="34" charset="0"/>
                <a:cs typeface="Arial" panose="020B0604020202020204" pitchFamily="34" charset="0"/>
              </a:rPr>
              <a:t>Broome County Office for Aging</a:t>
            </a:r>
          </a:p>
        </p:txBody>
      </p:sp>
      <p:pic>
        <p:nvPicPr>
          <p:cNvPr id="4" name="Picture 3">
            <a:extLst>
              <a:ext uri="{FF2B5EF4-FFF2-40B4-BE49-F238E27FC236}">
                <a16:creationId xmlns:a16="http://schemas.microsoft.com/office/drawing/2014/main" id="{63FADD19-A955-15A9-AA4A-CE023E74C540}"/>
              </a:ext>
            </a:extLst>
          </p:cNvPr>
          <p:cNvPicPr>
            <a:picLocks noChangeAspect="1"/>
          </p:cNvPicPr>
          <p:nvPr/>
        </p:nvPicPr>
        <p:blipFill>
          <a:blip r:embed="rId2"/>
          <a:stretch>
            <a:fillRect/>
          </a:stretch>
        </p:blipFill>
        <p:spPr>
          <a:xfrm>
            <a:off x="1781175" y="7059891"/>
            <a:ext cx="4495800" cy="1962182"/>
          </a:xfrm>
          <a:prstGeom prst="rect">
            <a:avLst/>
          </a:prstGeom>
          <a:effectLst>
            <a:softEdge rad="50800"/>
          </a:effectLst>
        </p:spPr>
      </p:pic>
    </p:spTree>
    <p:extLst>
      <p:ext uri="{BB962C8B-B14F-4D97-AF65-F5344CB8AC3E}">
        <p14:creationId xmlns:p14="http://schemas.microsoft.com/office/powerpoint/2010/main" val="273615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FC2EE5-B981-7D30-AF5E-D6468C2D00F1}"/>
              </a:ext>
            </a:extLst>
          </p:cNvPr>
          <p:cNvSpPr txBox="1"/>
          <p:nvPr/>
        </p:nvSpPr>
        <p:spPr>
          <a:xfrm>
            <a:off x="1087394" y="481914"/>
            <a:ext cx="4979773" cy="461665"/>
          </a:xfrm>
          <a:prstGeom prst="rect">
            <a:avLst/>
          </a:prstGeom>
          <a:noFill/>
        </p:spPr>
        <p:txBody>
          <a:bodyPr wrap="square" rtlCol="0">
            <a:spAutoFit/>
          </a:bodyPr>
          <a:lstStyle/>
          <a:p>
            <a:pPr algn="ctr"/>
            <a:r>
              <a:rPr lang="en-US" sz="2400" b="1" dirty="0">
                <a:solidFill>
                  <a:srgbClr val="E2773C"/>
                </a:solidFill>
                <a:latin typeface="+mj-lt"/>
              </a:rPr>
              <a:t>ACKNOWLEDGEMENTS</a:t>
            </a:r>
            <a:endParaRPr lang="en-US" sz="2400" dirty="0">
              <a:latin typeface="+mj-lt"/>
            </a:endParaRPr>
          </a:p>
        </p:txBody>
      </p:sp>
      <p:sp>
        <p:nvSpPr>
          <p:cNvPr id="4" name="TextBox 3">
            <a:extLst>
              <a:ext uri="{FF2B5EF4-FFF2-40B4-BE49-F238E27FC236}">
                <a16:creationId xmlns:a16="http://schemas.microsoft.com/office/drawing/2014/main" id="{4DCE87A9-5FCD-EF0B-B721-EB88FF4C0057}"/>
              </a:ext>
            </a:extLst>
          </p:cNvPr>
          <p:cNvSpPr txBox="1"/>
          <p:nvPr/>
        </p:nvSpPr>
        <p:spPr>
          <a:xfrm>
            <a:off x="518982" y="943579"/>
            <a:ext cx="6981568" cy="1569660"/>
          </a:xfrm>
          <a:prstGeom prst="rect">
            <a:avLst/>
          </a:prstGeom>
          <a:noFill/>
        </p:spPr>
        <p:txBody>
          <a:bodyPr wrap="square" rtlCol="0">
            <a:spAutoFit/>
          </a:bodyPr>
          <a:lstStyle/>
          <a:p>
            <a:pPr marL="0" indent="0">
              <a:buNone/>
            </a:pPr>
            <a:r>
              <a:rPr lang="en-US" sz="1600" dirty="0"/>
              <a:t>Many agencies and organizations have either been involved in implementation of the action plan or have engaged in </a:t>
            </a:r>
            <a:r>
              <a:rPr lang="en-US" sz="1600" dirty="0" err="1"/>
              <a:t>age-friendly</a:t>
            </a:r>
            <a:r>
              <a:rPr lang="en-US" sz="1600" dirty="0"/>
              <a:t> efforts on their own. There is an increased awareness of the need to be a more inclusive community and to consider the needs of all residents. We would like to acknowledge for their </a:t>
            </a:r>
            <a:r>
              <a:rPr lang="en-US" sz="1600" dirty="0" err="1"/>
              <a:t>age-friendly</a:t>
            </a:r>
            <a:r>
              <a:rPr lang="en-US" sz="1600" dirty="0"/>
              <a:t> work or involvement in the Broome Age-Friendly Project (listed in alphabetical order):</a:t>
            </a:r>
          </a:p>
        </p:txBody>
      </p:sp>
      <p:sp>
        <p:nvSpPr>
          <p:cNvPr id="7" name="TextBox 6">
            <a:extLst>
              <a:ext uri="{FF2B5EF4-FFF2-40B4-BE49-F238E27FC236}">
                <a16:creationId xmlns:a16="http://schemas.microsoft.com/office/drawing/2014/main" id="{9052782D-9655-85D8-5A8F-C02B6413E6BA}"/>
              </a:ext>
            </a:extLst>
          </p:cNvPr>
          <p:cNvSpPr txBox="1"/>
          <p:nvPr/>
        </p:nvSpPr>
        <p:spPr>
          <a:xfrm>
            <a:off x="518982" y="2513239"/>
            <a:ext cx="3694670" cy="5909310"/>
          </a:xfrm>
          <a:prstGeom prst="rect">
            <a:avLst/>
          </a:prstGeom>
          <a:noFill/>
        </p:spPr>
        <p:txBody>
          <a:bodyPr wrap="square" rtlCol="0">
            <a:spAutoFit/>
          </a:bodyPr>
          <a:lstStyle/>
          <a:p>
            <a:r>
              <a:rPr lang="en-US" sz="1400" dirty="0"/>
              <a:t>Action for Older Persons</a:t>
            </a:r>
          </a:p>
          <a:p>
            <a:r>
              <a:rPr lang="en-US" sz="1400" dirty="0"/>
              <a:t>Association for Vision Rehabilitation and Employment, Inc.</a:t>
            </a:r>
          </a:p>
          <a:p>
            <a:r>
              <a:rPr lang="en-US" sz="1400" dirty="0"/>
              <a:t>Binghamton Metropolitan Transportation Study</a:t>
            </a:r>
          </a:p>
          <a:p>
            <a:r>
              <a:rPr lang="en-US" sz="1400" dirty="0"/>
              <a:t>Binghamton University</a:t>
            </a:r>
          </a:p>
          <a:p>
            <a:r>
              <a:rPr lang="en-US" sz="1400" dirty="0"/>
              <a:t>Broome County Department of Planning &amp; Economic Development</a:t>
            </a:r>
          </a:p>
          <a:p>
            <a:r>
              <a:rPr lang="en-US" sz="1400" dirty="0"/>
              <a:t>Broome County Department of Transportation</a:t>
            </a:r>
          </a:p>
          <a:p>
            <a:r>
              <a:rPr lang="en-US" sz="1400" dirty="0"/>
              <a:t>Broome County Health Department</a:t>
            </a:r>
          </a:p>
          <a:p>
            <a:r>
              <a:rPr lang="en-US" sz="1400" dirty="0"/>
              <a:t>Broome County Land Bank</a:t>
            </a:r>
          </a:p>
          <a:p>
            <a:r>
              <a:rPr lang="en-US" sz="1400" dirty="0"/>
              <a:t>Broome County Legislature</a:t>
            </a:r>
          </a:p>
          <a:p>
            <a:r>
              <a:rPr lang="en-US" sz="1400" dirty="0"/>
              <a:t>Broome County Parks, Recreation &amp; Youth Services</a:t>
            </a:r>
          </a:p>
          <a:p>
            <a:r>
              <a:rPr lang="en-US" sz="1400" dirty="0"/>
              <a:t>Broome County Public Library</a:t>
            </a:r>
          </a:p>
          <a:p>
            <a:r>
              <a:rPr lang="en-US" sz="1400" dirty="0"/>
              <a:t>Broome County Senior Centers</a:t>
            </a:r>
          </a:p>
          <a:p>
            <a:r>
              <a:rPr lang="en-US" sz="1400" dirty="0" err="1"/>
              <a:t>BroomeINCLUDES</a:t>
            </a:r>
            <a:endParaRPr lang="en-US" sz="1400" dirty="0"/>
          </a:p>
          <a:p>
            <a:r>
              <a:rPr lang="en-US" sz="1400" dirty="0"/>
              <a:t>City of Binghamton Department of Planning, Housing &amp; Economic Development</a:t>
            </a:r>
          </a:p>
          <a:p>
            <a:r>
              <a:rPr lang="en-US" sz="1400" dirty="0"/>
              <a:t>Deposit Free Library</a:t>
            </a:r>
          </a:p>
          <a:p>
            <a:r>
              <a:rPr lang="en-US" sz="1400" dirty="0"/>
              <a:t>George F. Johnson Memorial Library</a:t>
            </a:r>
          </a:p>
          <a:p>
            <a:r>
              <a:rPr lang="en-US" sz="1400" dirty="0"/>
              <a:t>JC Connects Community Schools</a:t>
            </a:r>
          </a:p>
          <a:p>
            <a:r>
              <a:rPr lang="en-US" sz="1400" dirty="0"/>
              <a:t>Lisle Free Library</a:t>
            </a:r>
          </a:p>
          <a:p>
            <a:r>
              <a:rPr lang="en-US" sz="1400" dirty="0"/>
              <a:t>Lourdes/Ascension Hospital</a:t>
            </a:r>
          </a:p>
          <a:p>
            <a:r>
              <a:rPr lang="en-US" sz="1400" dirty="0"/>
              <a:t>Lyceum, Binghamton University</a:t>
            </a:r>
          </a:p>
          <a:p>
            <a:r>
              <a:rPr lang="en-US" sz="1400" dirty="0"/>
              <a:t>Mary Wilcox Memorial Library</a:t>
            </a:r>
          </a:p>
          <a:p>
            <a:r>
              <a:rPr lang="en-US" sz="1400" dirty="0"/>
              <a:t>Memory Maker Project</a:t>
            </a:r>
          </a:p>
          <a:p>
            <a:r>
              <a:rPr lang="en-US" sz="1400" dirty="0"/>
              <a:t>Metro Interfaith Housing</a:t>
            </a:r>
          </a:p>
        </p:txBody>
      </p:sp>
      <p:sp>
        <p:nvSpPr>
          <p:cNvPr id="10" name="TextBox 9">
            <a:extLst>
              <a:ext uri="{FF2B5EF4-FFF2-40B4-BE49-F238E27FC236}">
                <a16:creationId xmlns:a16="http://schemas.microsoft.com/office/drawing/2014/main" id="{6C9BAB5F-B8BC-3788-6B02-3B0571AE5B3C}"/>
              </a:ext>
            </a:extLst>
          </p:cNvPr>
          <p:cNvSpPr txBox="1"/>
          <p:nvPr/>
        </p:nvSpPr>
        <p:spPr>
          <a:xfrm>
            <a:off x="4213652" y="2487365"/>
            <a:ext cx="3385750" cy="5909310"/>
          </a:xfrm>
          <a:prstGeom prst="rect">
            <a:avLst/>
          </a:prstGeom>
          <a:noFill/>
        </p:spPr>
        <p:txBody>
          <a:bodyPr wrap="square" rtlCol="0">
            <a:spAutoFit/>
          </a:bodyPr>
          <a:lstStyle/>
          <a:p>
            <a:r>
              <a:rPr lang="en-US" sz="1400" dirty="0"/>
              <a:t>New York State Office for Aging</a:t>
            </a:r>
          </a:p>
          <a:p>
            <a:r>
              <a:rPr lang="en-US" sz="1400" dirty="0"/>
              <a:t>Nineveh Public Library</a:t>
            </a:r>
          </a:p>
          <a:p>
            <a:r>
              <a:rPr lang="en-US" sz="1400" dirty="0"/>
              <a:t>Northern Broome Cares</a:t>
            </a:r>
          </a:p>
          <a:p>
            <a:r>
              <a:rPr lang="en-US" sz="1400" dirty="0"/>
              <a:t>Our Ability, Inc.</a:t>
            </a:r>
          </a:p>
          <a:p>
            <a:r>
              <a:rPr lang="en-US" sz="1400" dirty="0"/>
              <a:t>Retired Senior Volunteer Program</a:t>
            </a:r>
          </a:p>
          <a:p>
            <a:r>
              <a:rPr lang="en-US" sz="1400" dirty="0"/>
              <a:t>Rural Health Network of South Central New York</a:t>
            </a:r>
          </a:p>
          <a:p>
            <a:r>
              <a:rPr lang="en-US" sz="1400" dirty="0"/>
              <a:t>Sarah Jane Johnson Memorial Methodist Church</a:t>
            </a:r>
          </a:p>
          <a:p>
            <a:r>
              <a:rPr lang="en-US" sz="1400" dirty="0"/>
              <a:t>Southern Door Community Land Trust</a:t>
            </a:r>
          </a:p>
          <a:p>
            <a:r>
              <a:rPr lang="en-US" sz="1400" dirty="0"/>
              <a:t>Southern Tier Home Builders &amp; Remodelers Association</a:t>
            </a:r>
          </a:p>
          <a:p>
            <a:r>
              <a:rPr lang="en-US" sz="1400" dirty="0"/>
              <a:t>Southern Tier Independence Center</a:t>
            </a:r>
          </a:p>
          <a:p>
            <a:r>
              <a:rPr lang="en-US" sz="1400" dirty="0"/>
              <a:t>SUNY Broome</a:t>
            </a:r>
          </a:p>
          <a:p>
            <a:r>
              <a:rPr lang="en-US" sz="1400" dirty="0"/>
              <a:t>The SEPP Group</a:t>
            </a:r>
          </a:p>
          <a:p>
            <a:r>
              <a:rPr lang="en-US" sz="1400" dirty="0"/>
              <a:t>Triple Cities Hiking Club</a:t>
            </a:r>
          </a:p>
          <a:p>
            <a:r>
              <a:rPr lang="en-US" sz="1400" dirty="0"/>
              <a:t>Town of Deposit</a:t>
            </a:r>
          </a:p>
          <a:p>
            <a:r>
              <a:rPr lang="en-US" sz="1400" dirty="0"/>
              <a:t>Town of Vestal</a:t>
            </a:r>
          </a:p>
          <a:p>
            <a:r>
              <a:rPr lang="en-US" sz="1400" dirty="0"/>
              <a:t>Two Rivers Greenway</a:t>
            </a:r>
          </a:p>
          <a:p>
            <a:r>
              <a:rPr lang="en-US" sz="1400" dirty="0"/>
              <a:t>UHS Health Services</a:t>
            </a:r>
          </a:p>
          <a:p>
            <a:r>
              <a:rPr lang="en-US" sz="1400" dirty="0"/>
              <a:t>United Way of Broome County</a:t>
            </a:r>
          </a:p>
          <a:p>
            <a:r>
              <a:rPr lang="en-US" sz="1400" dirty="0"/>
              <a:t>University of Buffalo Center for Inclusive Design and Environmental Access</a:t>
            </a:r>
          </a:p>
          <a:p>
            <a:r>
              <a:rPr lang="en-US" sz="1400" dirty="0"/>
              <a:t>Urban League</a:t>
            </a:r>
          </a:p>
          <a:p>
            <a:r>
              <a:rPr lang="en-US" sz="1400" dirty="0"/>
              <a:t>Vestal High School</a:t>
            </a:r>
          </a:p>
          <a:p>
            <a:r>
              <a:rPr lang="en-US" sz="1400" dirty="0"/>
              <a:t>Vestal Public Library</a:t>
            </a:r>
          </a:p>
          <a:p>
            <a:r>
              <a:rPr lang="en-US" sz="1400" dirty="0"/>
              <a:t>Your Home Public Library</a:t>
            </a:r>
          </a:p>
        </p:txBody>
      </p:sp>
      <p:sp>
        <p:nvSpPr>
          <p:cNvPr id="11" name="TextBox 10">
            <a:extLst>
              <a:ext uri="{FF2B5EF4-FFF2-40B4-BE49-F238E27FC236}">
                <a16:creationId xmlns:a16="http://schemas.microsoft.com/office/drawing/2014/main" id="{F1ED08AD-C775-125C-BD02-236EBC8B389B}"/>
              </a:ext>
            </a:extLst>
          </p:cNvPr>
          <p:cNvSpPr txBox="1"/>
          <p:nvPr/>
        </p:nvSpPr>
        <p:spPr>
          <a:xfrm>
            <a:off x="908222" y="8422549"/>
            <a:ext cx="5677930" cy="877163"/>
          </a:xfrm>
          <a:prstGeom prst="rect">
            <a:avLst/>
          </a:prstGeom>
          <a:noFill/>
        </p:spPr>
        <p:txBody>
          <a:bodyPr wrap="square" rtlCol="0">
            <a:spAutoFit/>
          </a:bodyPr>
          <a:lstStyle/>
          <a:p>
            <a:pPr algn="ctr"/>
            <a:r>
              <a:rPr lang="en-US" sz="1700" dirty="0"/>
              <a:t>A Special Thanks to Broome County Office for Aging Interns: Joseph Kovar, Sarah Ludwig, Christina Olverd, </a:t>
            </a:r>
          </a:p>
          <a:p>
            <a:pPr algn="ctr"/>
            <a:r>
              <a:rPr lang="en-US" sz="1700" dirty="0"/>
              <a:t>Josie Sandor, Elliot Townsend, Chen Wu</a:t>
            </a:r>
          </a:p>
        </p:txBody>
      </p:sp>
    </p:spTree>
    <p:extLst>
      <p:ext uri="{BB962C8B-B14F-4D97-AF65-F5344CB8AC3E}">
        <p14:creationId xmlns:p14="http://schemas.microsoft.com/office/powerpoint/2010/main" val="166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FD432F-30E9-9F1C-4459-8C31047B9BDD}"/>
              </a:ext>
            </a:extLst>
          </p:cNvPr>
          <p:cNvSpPr/>
          <p:nvPr/>
        </p:nvSpPr>
        <p:spPr>
          <a:xfrm>
            <a:off x="905904" y="600516"/>
            <a:ext cx="4391026" cy="2054128"/>
          </a:xfrm>
          <a:prstGeom prst="ellipse">
            <a:avLst/>
          </a:prstGeom>
          <a:solidFill>
            <a:srgbClr val="F09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 name="TextBox 1">
            <a:extLst>
              <a:ext uri="{FF2B5EF4-FFF2-40B4-BE49-F238E27FC236}">
                <a16:creationId xmlns:a16="http://schemas.microsoft.com/office/drawing/2014/main" id="{3315E4C0-FAE9-A616-A218-5646092795D4}"/>
              </a:ext>
            </a:extLst>
          </p:cNvPr>
          <p:cNvSpPr txBox="1"/>
          <p:nvPr/>
        </p:nvSpPr>
        <p:spPr>
          <a:xfrm>
            <a:off x="1228725" y="1424493"/>
            <a:ext cx="3819525" cy="430887"/>
          </a:xfrm>
          <a:prstGeom prst="rect">
            <a:avLst/>
          </a:prstGeom>
          <a:noFill/>
        </p:spPr>
        <p:txBody>
          <a:bodyPr wrap="square" rtlCol="0">
            <a:spAutoFit/>
          </a:bodyPr>
          <a:lstStyle/>
          <a:p>
            <a:r>
              <a:rPr lang="en-US" sz="2200" b="1" dirty="0"/>
              <a:t>  WHY BECOME AGE-FRIENDLY?</a:t>
            </a:r>
          </a:p>
        </p:txBody>
      </p:sp>
      <p:sp>
        <p:nvSpPr>
          <p:cNvPr id="4" name="TextBox 3">
            <a:extLst>
              <a:ext uri="{FF2B5EF4-FFF2-40B4-BE49-F238E27FC236}">
                <a16:creationId xmlns:a16="http://schemas.microsoft.com/office/drawing/2014/main" id="{2F6F3BA9-8431-5057-470A-65932EE5EA6D}"/>
              </a:ext>
            </a:extLst>
          </p:cNvPr>
          <p:cNvSpPr txBox="1"/>
          <p:nvPr/>
        </p:nvSpPr>
        <p:spPr>
          <a:xfrm>
            <a:off x="905904" y="3070139"/>
            <a:ext cx="5372100" cy="5909310"/>
          </a:xfrm>
          <a:prstGeom prst="rect">
            <a:avLst/>
          </a:prstGeom>
          <a:noFill/>
        </p:spPr>
        <p:txBody>
          <a:bodyPr wrap="square" rtlCol="0">
            <a:spAutoFit/>
          </a:bodyPr>
          <a:lstStyle/>
          <a:p>
            <a:pPr marL="285750" indent="-285750">
              <a:buFont typeface="Arial" panose="020B0604020202020204" pitchFamily="34" charset="0"/>
              <a:buChar char="•"/>
            </a:pP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Broome</a:t>
            </a:r>
            <a:r>
              <a:rPr lang="en-US" b="1" spc="-6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County’s</a:t>
            </a:r>
            <a:r>
              <a:rPr lang="en-US" b="1" spc="-63"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60+</a:t>
            </a:r>
            <a:r>
              <a:rPr lang="en-US" b="1" spc="-6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population</a:t>
            </a:r>
            <a:r>
              <a:rPr lang="en-US" b="1" spc="-63"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is growing:</a:t>
            </a:r>
            <a:r>
              <a:rPr lang="en-US" b="1" spc="-60"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estimated at 27</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a:t>
            </a:r>
            <a:r>
              <a:rPr lang="en-US" b="1" spc="-60"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of</a:t>
            </a:r>
            <a:r>
              <a:rPr lang="en-US" b="1" spc="-60"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the </a:t>
            </a:r>
            <a:r>
              <a:rPr lang="en-US" b="1" spc="-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total</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population</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in the  2020 Census </a:t>
            </a:r>
            <a:r>
              <a:rPr lang="en-US" b="1" spc="-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and</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will</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increase to</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about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30% by 2025</a:t>
            </a:r>
            <a:endParaRPr lang="en-US" dirty="0">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endParaRPr lang="en-US" sz="1200" b="1" spc="-19" dirty="0">
              <a:solidFill>
                <a:srgbClr val="2571A0"/>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spc="-19"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Older</a:t>
            </a:r>
            <a:r>
              <a:rPr lang="en-US" b="1" spc="-4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9"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adults</a:t>
            </a:r>
            <a:r>
              <a:rPr lang="en-US" b="1" spc="-4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9"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contribute</a:t>
            </a:r>
            <a:r>
              <a:rPr lang="en-US" b="1" spc="-4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9"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socially</a:t>
            </a:r>
            <a:r>
              <a:rPr lang="en-US" b="1" spc="-4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9"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and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economically</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to</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the</a:t>
            </a:r>
            <a:r>
              <a:rPr lang="en-US" b="1" spc="-77"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community</a:t>
            </a:r>
          </a:p>
          <a:p>
            <a:pPr marL="285750" indent="-285750">
              <a:buFont typeface="Arial" panose="020B0604020202020204" pitchFamily="34" charset="0"/>
              <a:buChar char="•"/>
            </a:pPr>
            <a:endParaRPr lang="en-US" sz="1200"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Most</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people</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want</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to</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remain</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in</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their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own homes as they age</a:t>
            </a:r>
          </a:p>
          <a:p>
            <a:pPr marL="285750" indent="-285750">
              <a:buFont typeface="Arial" panose="020B0604020202020204" pitchFamily="34" charset="0"/>
              <a:buChar char="•"/>
            </a:pPr>
            <a:endParaRPr lang="en-US" sz="1200" b="1"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Efforts to design and adapt the built environment benefits people of all ages – for example, curb cuts that are good for a walker or wheelchair are also good for a bike or stroller</a:t>
            </a:r>
          </a:p>
          <a:p>
            <a:endParaRPr lang="en-US" sz="1200" b="1"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dirty="0" err="1">
                <a:solidFill>
                  <a:srgbClr val="2571A0"/>
                </a:solidFill>
                <a:latin typeface="Arial" panose="020B0604020202020204" pitchFamily="34" charset="0"/>
                <a:ea typeface="Century Gothic" panose="020B0502020202020204" pitchFamily="34" charset="0"/>
                <a:cs typeface="Century Gothic" panose="020B0502020202020204" pitchFamily="34" charset="0"/>
              </a:rPr>
              <a:t>Age-friendly</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communities promote health across the lifespan and reduce inequities</a:t>
            </a:r>
          </a:p>
          <a:p>
            <a:endParaRPr lang="en-US" sz="1200" b="1"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Creates a more inclusive community that fosters bonds between the generations</a:t>
            </a:r>
            <a:endParaRPr 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193288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FD432F-30E9-9F1C-4459-8C31047B9BDD}"/>
              </a:ext>
            </a:extLst>
          </p:cNvPr>
          <p:cNvSpPr/>
          <p:nvPr/>
        </p:nvSpPr>
        <p:spPr>
          <a:xfrm>
            <a:off x="942975" y="612873"/>
            <a:ext cx="4391026" cy="2054128"/>
          </a:xfrm>
          <a:prstGeom prst="ellipse">
            <a:avLst/>
          </a:prstGeom>
          <a:solidFill>
            <a:srgbClr val="F09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 name="TextBox 1">
            <a:extLst>
              <a:ext uri="{FF2B5EF4-FFF2-40B4-BE49-F238E27FC236}">
                <a16:creationId xmlns:a16="http://schemas.microsoft.com/office/drawing/2014/main" id="{3315E4C0-FAE9-A616-A218-5646092795D4}"/>
              </a:ext>
            </a:extLst>
          </p:cNvPr>
          <p:cNvSpPr txBox="1"/>
          <p:nvPr/>
        </p:nvSpPr>
        <p:spPr>
          <a:xfrm>
            <a:off x="1427979" y="1255216"/>
            <a:ext cx="3819525" cy="769441"/>
          </a:xfrm>
          <a:prstGeom prst="rect">
            <a:avLst/>
          </a:prstGeom>
          <a:noFill/>
        </p:spPr>
        <p:txBody>
          <a:bodyPr wrap="square" rtlCol="0">
            <a:spAutoFit/>
          </a:bodyPr>
          <a:lstStyle/>
          <a:p>
            <a:r>
              <a:rPr lang="en-US" sz="2200" b="1" dirty="0"/>
              <a:t>WHAT IS AN AGE-FRIENDLY COMMUNITY?</a:t>
            </a:r>
          </a:p>
        </p:txBody>
      </p:sp>
      <p:sp>
        <p:nvSpPr>
          <p:cNvPr id="4" name="TextBox 3">
            <a:extLst>
              <a:ext uri="{FF2B5EF4-FFF2-40B4-BE49-F238E27FC236}">
                <a16:creationId xmlns:a16="http://schemas.microsoft.com/office/drawing/2014/main" id="{2F6F3BA9-8431-5057-470A-65932EE5EA6D}"/>
              </a:ext>
            </a:extLst>
          </p:cNvPr>
          <p:cNvSpPr txBox="1"/>
          <p:nvPr/>
        </p:nvSpPr>
        <p:spPr>
          <a:xfrm>
            <a:off x="1114425" y="3181350"/>
            <a:ext cx="5372100" cy="4801314"/>
          </a:xfrm>
          <a:prstGeom prst="rect">
            <a:avLst/>
          </a:prstGeom>
          <a:noFill/>
        </p:spPr>
        <p:txBody>
          <a:bodyPr wrap="square" rtlCol="0">
            <a:spAutoFit/>
          </a:bodyPr>
          <a:lstStyle/>
          <a:p>
            <a:pPr marL="285750" indent="-285750">
              <a:buFont typeface="Arial" panose="020B0604020202020204" pitchFamily="34" charset="0"/>
              <a:buChar char="•"/>
            </a:pP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Recognizes the wide range of capacities and resources among older people and people of all ages</a:t>
            </a:r>
          </a:p>
          <a:p>
            <a:endParaRPr lang="en-US" b="1" spc="-19" dirty="0">
              <a:solidFill>
                <a:srgbClr val="2571A0"/>
              </a:solidFill>
              <a:latin typeface="Century Gothic" panose="020B0502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spc="-19"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Anticipates and responds flexibly to aging-related needs and preferences</a:t>
            </a:r>
          </a:p>
          <a:p>
            <a:endPar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Realizes that most</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people</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want</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to</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remain</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in</a:t>
            </a:r>
            <a:r>
              <a:rPr lang="en-US" b="1" spc="-54"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 </a:t>
            </a:r>
            <a:r>
              <a:rPr lang="en-US" b="1" spc="-12"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their </a:t>
            </a: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own homes as they age</a:t>
            </a:r>
          </a:p>
          <a:p>
            <a:pPr marL="285750" indent="-285750">
              <a:buFont typeface="Arial" panose="020B0604020202020204" pitchFamily="34" charset="0"/>
              <a:buChar char="•"/>
            </a:pPr>
            <a:endPar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Respects older persons’ decisions and lifestyle choices</a:t>
            </a:r>
          </a:p>
          <a:p>
            <a:endPar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Protects those who are most vulnerable</a:t>
            </a:r>
          </a:p>
          <a:p>
            <a:endPar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endParaRPr>
          </a:p>
          <a:p>
            <a:pPr marL="285750" indent="-285750">
              <a:buFont typeface="Arial" panose="020B0604020202020204" pitchFamily="34" charset="0"/>
              <a:buChar char="•"/>
            </a:pPr>
            <a:r>
              <a:rPr lang="en-US" b="1" dirty="0">
                <a:solidFill>
                  <a:srgbClr val="2571A0"/>
                </a:solidFill>
                <a:latin typeface="Arial" panose="020B0604020202020204" pitchFamily="34" charset="0"/>
                <a:ea typeface="Century Gothic" panose="020B0502020202020204" pitchFamily="34" charset="0"/>
                <a:cs typeface="Century Gothic" panose="020B0502020202020204" pitchFamily="34" charset="0"/>
              </a:rPr>
              <a:t>Promotes older persons’ inclusion in and contribution to all areas of community life</a:t>
            </a:r>
            <a:endParaRPr 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val="396786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4">
            <a:extLst>
              <a:ext uri="{FF2B5EF4-FFF2-40B4-BE49-F238E27FC236}">
                <a16:creationId xmlns:a16="http://schemas.microsoft.com/office/drawing/2014/main" id="{13D21F5C-05F7-4C2C-926B-AD67C1DF9AFC}"/>
              </a:ext>
            </a:extLst>
          </p:cNvPr>
          <p:cNvSpPr/>
          <p:nvPr/>
        </p:nvSpPr>
        <p:spPr>
          <a:xfrm>
            <a:off x="702945" y="2357229"/>
            <a:ext cx="6366510" cy="172402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30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a:solidFill>
                  <a:srgbClr val="000000"/>
                </a:solidFill>
                <a:effectLst/>
                <a:ea typeface="Calibri" panose="020F0502020204030204" pitchFamily="34" charset="0"/>
                <a:cs typeface="Times New Roman" panose="02020603050405020304" pitchFamily="18" charset="0"/>
              </a:rPr>
              <a:t> </a:t>
            </a:r>
            <a:endParaRPr lang="en-US" sz="1100">
              <a:effectLst/>
              <a:ea typeface="Calibri" panose="020F0502020204030204" pitchFamily="34" charset="0"/>
              <a:cs typeface="Times New Roman" panose="02020603050405020304" pitchFamily="18" charset="0"/>
            </a:endParaRPr>
          </a:p>
        </p:txBody>
      </p:sp>
      <p:sp>
        <p:nvSpPr>
          <p:cNvPr id="13" name="Rounded Rectangle 14">
            <a:extLst>
              <a:ext uri="{FF2B5EF4-FFF2-40B4-BE49-F238E27FC236}">
                <a16:creationId xmlns:a16="http://schemas.microsoft.com/office/drawing/2014/main" id="{65855FE9-7F4C-E34A-1C0A-D59C496D830D}"/>
              </a:ext>
            </a:extLst>
          </p:cNvPr>
          <p:cNvSpPr/>
          <p:nvPr/>
        </p:nvSpPr>
        <p:spPr>
          <a:xfrm>
            <a:off x="702945" y="4695567"/>
            <a:ext cx="6366510" cy="196472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3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D3CA552-B3C3-CB2A-4C58-6FB7F9FFA26F}"/>
              </a:ext>
            </a:extLst>
          </p:cNvPr>
          <p:cNvSpPr txBox="1"/>
          <p:nvPr/>
        </p:nvSpPr>
        <p:spPr>
          <a:xfrm>
            <a:off x="1149178" y="2412513"/>
            <a:ext cx="5474044" cy="1508105"/>
          </a:xfrm>
          <a:prstGeom prst="rect">
            <a:avLst/>
          </a:prstGeom>
          <a:noFill/>
        </p:spPr>
        <p:txBody>
          <a:bodyPr wrap="square" rtlCol="0">
            <a:spAutoFit/>
          </a:bodyPr>
          <a:lstStyle/>
          <a:p>
            <a:r>
              <a:rPr lang="en-US" sz="2800" b="1" dirty="0">
                <a:solidFill>
                  <a:srgbClr val="00B050"/>
                </a:solidFill>
              </a:rPr>
              <a:t>Vision</a:t>
            </a:r>
          </a:p>
          <a:p>
            <a:endParaRPr lang="en-US" sz="800" dirty="0"/>
          </a:p>
          <a:p>
            <a:r>
              <a:rPr lang="en-US" dirty="0"/>
              <a:t>We envision Broome County as a great place to live and a community that encourages healthy, safe, and active aging for people of all ages.</a:t>
            </a:r>
          </a:p>
        </p:txBody>
      </p:sp>
      <p:sp>
        <p:nvSpPr>
          <p:cNvPr id="15" name="TextBox 14">
            <a:extLst>
              <a:ext uri="{FF2B5EF4-FFF2-40B4-BE49-F238E27FC236}">
                <a16:creationId xmlns:a16="http://schemas.microsoft.com/office/drawing/2014/main" id="{42BB998F-106B-BE8D-5A04-C9A5E16ECB7E}"/>
              </a:ext>
            </a:extLst>
          </p:cNvPr>
          <p:cNvSpPr txBox="1"/>
          <p:nvPr/>
        </p:nvSpPr>
        <p:spPr>
          <a:xfrm>
            <a:off x="1149178" y="4737361"/>
            <a:ext cx="5474044" cy="1754326"/>
          </a:xfrm>
          <a:prstGeom prst="rect">
            <a:avLst/>
          </a:prstGeom>
          <a:noFill/>
        </p:spPr>
        <p:txBody>
          <a:bodyPr wrap="square" rtlCol="0">
            <a:spAutoFit/>
          </a:bodyPr>
          <a:lstStyle/>
          <a:p>
            <a:r>
              <a:rPr lang="en-US" sz="2800" b="1" dirty="0">
                <a:solidFill>
                  <a:srgbClr val="00B050"/>
                </a:solidFill>
              </a:rPr>
              <a:t>Mission</a:t>
            </a:r>
          </a:p>
          <a:p>
            <a:endParaRPr lang="en-US" sz="800" dirty="0"/>
          </a:p>
          <a:p>
            <a:r>
              <a:rPr lang="en-US" dirty="0"/>
              <a:t>The Broome Age-Friendly Project is dedicated to supporting and encouraging community programs, new projects and enhancements that allow people of all ages to stay connected, independent, active and healthy.</a:t>
            </a:r>
          </a:p>
        </p:txBody>
      </p:sp>
      <p:sp>
        <p:nvSpPr>
          <p:cNvPr id="17" name="TextBox 16">
            <a:extLst>
              <a:ext uri="{FF2B5EF4-FFF2-40B4-BE49-F238E27FC236}">
                <a16:creationId xmlns:a16="http://schemas.microsoft.com/office/drawing/2014/main" id="{8034C92F-0731-E559-326C-0CA517FF2109}"/>
              </a:ext>
            </a:extLst>
          </p:cNvPr>
          <p:cNvSpPr txBox="1"/>
          <p:nvPr/>
        </p:nvSpPr>
        <p:spPr>
          <a:xfrm>
            <a:off x="1000897" y="506627"/>
            <a:ext cx="5622325" cy="1348061"/>
          </a:xfrm>
          <a:prstGeom prst="rect">
            <a:avLst/>
          </a:prstGeom>
          <a:noFill/>
        </p:spPr>
        <p:txBody>
          <a:bodyPr wrap="square" rtlCol="0">
            <a:spAutoFit/>
          </a:bodyPr>
          <a:lstStyle/>
          <a:p>
            <a:r>
              <a:rPr lang="en-US" sz="4080" b="1" dirty="0">
                <a:solidFill>
                  <a:srgbClr val="E2773C"/>
                </a:solidFill>
              </a:rPr>
              <a:t>BROOME AGE-FRIENDLY PROJECT</a:t>
            </a:r>
            <a:endParaRPr lang="en-US" sz="4080" b="1" dirty="0"/>
          </a:p>
        </p:txBody>
      </p:sp>
    </p:spTree>
    <p:extLst>
      <p:ext uri="{BB962C8B-B14F-4D97-AF65-F5344CB8AC3E}">
        <p14:creationId xmlns:p14="http://schemas.microsoft.com/office/powerpoint/2010/main" val="21733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034C92F-0731-E559-326C-0CA517FF2109}"/>
              </a:ext>
            </a:extLst>
          </p:cNvPr>
          <p:cNvSpPr txBox="1"/>
          <p:nvPr/>
        </p:nvSpPr>
        <p:spPr>
          <a:xfrm>
            <a:off x="1000897" y="506627"/>
            <a:ext cx="5622325" cy="1348061"/>
          </a:xfrm>
          <a:prstGeom prst="rect">
            <a:avLst/>
          </a:prstGeom>
          <a:noFill/>
        </p:spPr>
        <p:txBody>
          <a:bodyPr wrap="square" rtlCol="0">
            <a:spAutoFit/>
          </a:bodyPr>
          <a:lstStyle/>
          <a:p>
            <a:r>
              <a:rPr lang="en-US" sz="4080" b="1" dirty="0">
                <a:solidFill>
                  <a:srgbClr val="E2773C"/>
                </a:solidFill>
              </a:rPr>
              <a:t>BROOME AGE-FRIENDLY PROJECT</a:t>
            </a:r>
            <a:endParaRPr lang="en-US" sz="4080" b="1" dirty="0"/>
          </a:p>
        </p:txBody>
      </p:sp>
      <p:sp>
        <p:nvSpPr>
          <p:cNvPr id="4" name="Rounded Rectangle 14">
            <a:extLst>
              <a:ext uri="{FF2B5EF4-FFF2-40B4-BE49-F238E27FC236}">
                <a16:creationId xmlns:a16="http://schemas.microsoft.com/office/drawing/2014/main" id="{D9EB47F3-81F3-66A3-D0A4-C39C0B78E52F}"/>
              </a:ext>
            </a:extLst>
          </p:cNvPr>
          <p:cNvSpPr/>
          <p:nvPr/>
        </p:nvSpPr>
        <p:spPr>
          <a:xfrm>
            <a:off x="588443" y="2286835"/>
            <a:ext cx="6595513" cy="625168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228600">
              <a:lnSpc>
                <a:spcPct val="107000"/>
              </a:lnSpc>
              <a:spcBef>
                <a:spcPts val="0"/>
              </a:spcBef>
              <a:spcAft>
                <a:spcPts val="800"/>
              </a:spcAft>
            </a:pPr>
            <a:endParaRPr lang="en-US" sz="2800" b="1" dirty="0">
              <a:solidFill>
                <a:srgbClr val="00B050"/>
              </a:solidFill>
            </a:endParaRPr>
          </a:p>
          <a:p>
            <a:pPr marL="0" marR="0" indent="228600">
              <a:lnSpc>
                <a:spcPct val="107000"/>
              </a:lnSpc>
              <a:spcBef>
                <a:spcPts val="0"/>
              </a:spcBef>
              <a:spcAft>
                <a:spcPts val="800"/>
              </a:spcAft>
            </a:pPr>
            <a:r>
              <a:rPr lang="en-US" sz="2800" b="1" dirty="0">
                <a:solidFill>
                  <a:srgbClr val="00B050"/>
                </a:solidFill>
              </a:rPr>
              <a:t>Goals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together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nmakresi</a:t>
            </a:r>
            <a:endParaRPr lang="en-US" sz="1100" dirty="0">
              <a:effectLst/>
              <a:ea typeface="Calibri" panose="020F0502020204030204" pitchFamily="34" charset="0"/>
              <a:cs typeface="Times New Roman" panose="02020603050405020304" pitchFamily="18" charset="0"/>
            </a:endParaRPr>
          </a:p>
          <a:p>
            <a:pPr marL="218601" marR="226293" indent="-218601">
              <a:lnSpc>
                <a:spcPct val="95000"/>
              </a:lnSpc>
              <a:spcBef>
                <a:spcPts val="707"/>
              </a:spcBef>
              <a:spcAft>
                <a:spcPts val="0"/>
              </a:spcAft>
              <a:buClr>
                <a:srgbClr val="231F20"/>
              </a:buClr>
              <a:buSzPts val="1200"/>
              <a:buFont typeface="Calibri" panose="020F0502020204030204" pitchFamily="34" charset="0"/>
              <a:buChar char="•"/>
              <a:tabLst>
                <a:tab pos="131971" algn="l"/>
              </a:tabLst>
            </a:pPr>
            <a:r>
              <a:rPr lang="en-US" b="1" u="none" strike="noStrike" dirty="0">
                <a:solidFill>
                  <a:srgbClr val="000000"/>
                </a:solidFill>
                <a:effectLst/>
                <a:ea typeface="Calibri" panose="020F0502020204030204" pitchFamily="34" charset="0"/>
                <a:cs typeface="Times New Roman" panose="02020603050405020304" pitchFamily="18" charset="0"/>
              </a:rPr>
              <a:t> </a:t>
            </a:r>
            <a:r>
              <a:rPr lang="en-US" b="1" dirty="0">
                <a:solidFill>
                  <a:srgbClr val="231F20"/>
                </a:solidFill>
                <a:ea typeface="Calibri" panose="020F0502020204030204" pitchFamily="34" charset="0"/>
                <a:cs typeface="Arial" panose="020B0604020202020204" pitchFamily="34" charset="0"/>
              </a:rPr>
              <a:t>To make Broome County a more </a:t>
            </a:r>
            <a:r>
              <a:rPr lang="en-US" b="1" spc="-19" dirty="0">
                <a:solidFill>
                  <a:srgbClr val="231F20"/>
                </a:solidFill>
                <a:ea typeface="Calibri" panose="020F0502020204030204" pitchFamily="34" charset="0"/>
                <a:cs typeface="Arial" panose="020B0604020202020204" pitchFamily="34" charset="0"/>
              </a:rPr>
              <a:t>attractive and livable community for </a:t>
            </a:r>
            <a:r>
              <a:rPr lang="en-US" b="1" dirty="0">
                <a:solidFill>
                  <a:srgbClr val="231F20"/>
                </a:solidFill>
                <a:ea typeface="Calibri" panose="020F0502020204030204" pitchFamily="34" charset="0"/>
                <a:cs typeface="Arial" panose="020B0604020202020204" pitchFamily="34" charset="0"/>
              </a:rPr>
              <a:t>people of all ages</a:t>
            </a:r>
          </a:p>
          <a:p>
            <a:pPr marL="218601" marR="153830" indent="-218601">
              <a:lnSpc>
                <a:spcPct val="95000"/>
              </a:lnSpc>
              <a:spcBef>
                <a:spcPts val="0"/>
              </a:spcBef>
              <a:spcAft>
                <a:spcPts val="0"/>
              </a:spcAft>
              <a:buClr>
                <a:srgbClr val="231F20"/>
              </a:buClr>
              <a:buSzPts val="1200"/>
              <a:buFont typeface="Calibri" panose="020F0502020204030204" pitchFamily="34" charset="0"/>
              <a:buChar char="•"/>
              <a:tabLst>
                <a:tab pos="131971" algn="l"/>
              </a:tabLst>
            </a:pPr>
            <a:endParaRPr lang="en-US" sz="1400" b="1" spc="-7" dirty="0">
              <a:solidFill>
                <a:srgbClr val="231F20"/>
              </a:solidFill>
              <a:ea typeface="Calibri" panose="020F0502020204030204" pitchFamily="34" charset="0"/>
              <a:cs typeface="Arial" panose="020B0604020202020204" pitchFamily="34" charset="0"/>
            </a:endParaRPr>
          </a:p>
          <a:p>
            <a:pPr marL="218601" marR="153830" indent="-218601">
              <a:lnSpc>
                <a:spcPct val="95000"/>
              </a:lnSpc>
              <a:spcBef>
                <a:spcPts val="0"/>
              </a:spcBef>
              <a:spcAft>
                <a:spcPts val="0"/>
              </a:spcAft>
              <a:buClr>
                <a:srgbClr val="231F20"/>
              </a:buClr>
              <a:buSzPts val="1200"/>
              <a:buFont typeface="Calibri" panose="020F0502020204030204" pitchFamily="34" charset="0"/>
              <a:buChar char="•"/>
              <a:tabLst>
                <a:tab pos="131971" algn="l"/>
              </a:tabLst>
            </a:pPr>
            <a:r>
              <a:rPr lang="en-US" b="1" spc="-7" dirty="0">
                <a:solidFill>
                  <a:srgbClr val="231F20"/>
                </a:solidFill>
                <a:ea typeface="Calibri" panose="020F0502020204030204" pitchFamily="34" charset="0"/>
                <a:cs typeface="Arial" panose="020B0604020202020204" pitchFamily="34" charset="0"/>
              </a:rPr>
              <a:t>To</a:t>
            </a:r>
            <a:r>
              <a:rPr lang="en-US" b="1" spc="-42" dirty="0">
                <a:solidFill>
                  <a:srgbClr val="231F20"/>
                </a:solidFill>
                <a:ea typeface="Calibri" panose="020F0502020204030204" pitchFamily="34" charset="0"/>
                <a:cs typeface="Arial" panose="020B0604020202020204" pitchFamily="34" charset="0"/>
              </a:rPr>
              <a:t> </a:t>
            </a:r>
            <a:r>
              <a:rPr lang="en-US" b="1" spc="-7" dirty="0">
                <a:solidFill>
                  <a:srgbClr val="231F20"/>
                </a:solidFill>
                <a:ea typeface="Calibri" panose="020F0502020204030204" pitchFamily="34" charset="0"/>
                <a:cs typeface="Arial" panose="020B0604020202020204" pitchFamily="34" charset="0"/>
              </a:rPr>
              <a:t>provide</a:t>
            </a:r>
            <a:r>
              <a:rPr lang="en-US" b="1" spc="-39" dirty="0">
                <a:solidFill>
                  <a:srgbClr val="231F20"/>
                </a:solidFill>
                <a:ea typeface="Calibri" panose="020F0502020204030204" pitchFamily="34" charset="0"/>
                <a:cs typeface="Arial" panose="020B0604020202020204" pitchFamily="34" charset="0"/>
              </a:rPr>
              <a:t> </a:t>
            </a:r>
            <a:r>
              <a:rPr lang="en-US" b="1" spc="-7" dirty="0">
                <a:solidFill>
                  <a:srgbClr val="231F20"/>
                </a:solidFill>
                <a:ea typeface="Calibri" panose="020F0502020204030204" pitchFamily="34" charset="0"/>
                <a:cs typeface="Arial" panose="020B0604020202020204" pitchFamily="34" charset="0"/>
              </a:rPr>
              <a:t>optimal</a:t>
            </a:r>
            <a:r>
              <a:rPr lang="en-US" b="1" spc="-39" dirty="0">
                <a:solidFill>
                  <a:srgbClr val="231F20"/>
                </a:solidFill>
                <a:ea typeface="Calibri" panose="020F0502020204030204" pitchFamily="34" charset="0"/>
                <a:cs typeface="Arial" panose="020B0604020202020204" pitchFamily="34" charset="0"/>
              </a:rPr>
              <a:t> </a:t>
            </a:r>
            <a:r>
              <a:rPr lang="en-US" b="1" spc="-7" dirty="0">
                <a:solidFill>
                  <a:srgbClr val="231F20"/>
                </a:solidFill>
                <a:ea typeface="Calibri" panose="020F0502020204030204" pitchFamily="34" charset="0"/>
                <a:cs typeface="Arial" panose="020B0604020202020204" pitchFamily="34" charset="0"/>
              </a:rPr>
              <a:t>access</a:t>
            </a:r>
            <a:r>
              <a:rPr lang="en-US" b="1" spc="-39" dirty="0">
                <a:solidFill>
                  <a:srgbClr val="231F20"/>
                </a:solidFill>
                <a:ea typeface="Calibri" panose="020F0502020204030204" pitchFamily="34" charset="0"/>
                <a:cs typeface="Arial" panose="020B0604020202020204" pitchFamily="34" charset="0"/>
              </a:rPr>
              <a:t> </a:t>
            </a:r>
            <a:r>
              <a:rPr lang="en-US" b="1" spc="-7" dirty="0">
                <a:solidFill>
                  <a:srgbClr val="231F20"/>
                </a:solidFill>
                <a:ea typeface="Calibri" panose="020F0502020204030204" pitchFamily="34" charset="0"/>
                <a:cs typeface="Arial" panose="020B0604020202020204" pitchFamily="34" charset="0"/>
              </a:rPr>
              <a:t>to</a:t>
            </a:r>
            <a:r>
              <a:rPr lang="en-US" b="1" spc="-42" dirty="0">
                <a:solidFill>
                  <a:srgbClr val="231F20"/>
                </a:solidFill>
                <a:ea typeface="Calibri" panose="020F0502020204030204" pitchFamily="34" charset="0"/>
                <a:cs typeface="Arial" panose="020B0604020202020204" pitchFamily="34" charset="0"/>
              </a:rPr>
              <a:t> </a:t>
            </a:r>
            <a:r>
              <a:rPr lang="en-US" b="1" spc="-7" dirty="0">
                <a:solidFill>
                  <a:srgbClr val="231F20"/>
                </a:solidFill>
                <a:ea typeface="Calibri" panose="020F0502020204030204" pitchFamily="34" charset="0"/>
                <a:cs typeface="Arial" panose="020B0604020202020204" pitchFamily="34" charset="0"/>
              </a:rPr>
              <a:t>safe</a:t>
            </a:r>
            <a:r>
              <a:rPr lang="en-US" b="1" spc="-39" dirty="0">
                <a:solidFill>
                  <a:srgbClr val="231F20"/>
                </a:solidFill>
                <a:ea typeface="Calibri" panose="020F0502020204030204" pitchFamily="34" charset="0"/>
                <a:cs typeface="Arial" panose="020B0604020202020204" pitchFamily="34" charset="0"/>
              </a:rPr>
              <a:t> </a:t>
            </a:r>
            <a:r>
              <a:rPr lang="en-US" b="1" spc="-7" dirty="0">
                <a:solidFill>
                  <a:srgbClr val="231F20"/>
                </a:solidFill>
                <a:ea typeface="Calibri" panose="020F0502020204030204" pitchFamily="34" charset="0"/>
                <a:cs typeface="Arial" panose="020B0604020202020204" pitchFamily="34" charset="0"/>
              </a:rPr>
              <a:t>and </a:t>
            </a:r>
            <a:r>
              <a:rPr lang="en-US" b="1" dirty="0">
                <a:solidFill>
                  <a:srgbClr val="231F20"/>
                </a:solidFill>
                <a:ea typeface="Calibri" panose="020F0502020204030204" pitchFamily="34" charset="0"/>
                <a:cs typeface="Arial" panose="020B0604020202020204" pitchFamily="34" charset="0"/>
              </a:rPr>
              <a:t>appropriate housing, health care, community mobility and civic engagement activities that enable meaningful social participation and maximize quality of life</a:t>
            </a:r>
            <a:endParaRPr lang="en-US" b="1" dirty="0">
              <a:ea typeface="Century Gothic" panose="020B0502020202020204" pitchFamily="34" charset="0"/>
              <a:cs typeface="Arial" panose="020B0604020202020204" pitchFamily="34" charset="0"/>
            </a:endParaRPr>
          </a:p>
          <a:p>
            <a:pPr marL="218601" marR="337211" indent="-218601" algn="just">
              <a:lnSpc>
                <a:spcPct val="95000"/>
              </a:lnSpc>
              <a:spcBef>
                <a:spcPts val="0"/>
              </a:spcBef>
              <a:spcAft>
                <a:spcPts val="0"/>
              </a:spcAft>
              <a:buClr>
                <a:srgbClr val="231F20"/>
              </a:buClr>
              <a:buSzPts val="1200"/>
              <a:buFont typeface="Calibri" panose="020F0502020204030204" pitchFamily="34" charset="0"/>
              <a:buChar char="•"/>
              <a:tabLst>
                <a:tab pos="131971" algn="l"/>
              </a:tabLst>
            </a:pPr>
            <a:endParaRPr lang="en-US" sz="1400" b="1" spc="-12" dirty="0">
              <a:solidFill>
                <a:srgbClr val="231F20"/>
              </a:solidFill>
              <a:ea typeface="Calibri" panose="020F0502020204030204" pitchFamily="34" charset="0"/>
              <a:cs typeface="Arial" panose="020B0604020202020204" pitchFamily="34" charset="0"/>
            </a:endParaRPr>
          </a:p>
          <a:p>
            <a:pPr marL="218601" marR="337211" indent="-218601" algn="just">
              <a:lnSpc>
                <a:spcPct val="95000"/>
              </a:lnSpc>
              <a:spcBef>
                <a:spcPts val="0"/>
              </a:spcBef>
              <a:spcAft>
                <a:spcPts val="0"/>
              </a:spcAft>
              <a:buClr>
                <a:srgbClr val="231F20"/>
              </a:buClr>
              <a:buSzPts val="1200"/>
              <a:buFont typeface="Calibri" panose="020F0502020204030204" pitchFamily="34" charset="0"/>
              <a:buChar char="•"/>
              <a:tabLst>
                <a:tab pos="131971" algn="l"/>
              </a:tabLst>
            </a:pPr>
            <a:r>
              <a:rPr lang="en-US" b="1" spc="-12" dirty="0">
                <a:solidFill>
                  <a:srgbClr val="231F20"/>
                </a:solidFill>
                <a:ea typeface="Calibri" panose="020F0502020204030204" pitchFamily="34" charset="0"/>
                <a:cs typeface="Arial" panose="020B0604020202020204" pitchFamily="34" charset="0"/>
              </a:rPr>
              <a:t>To</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foster</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an</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inclusive</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community where</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people’s</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decisions</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and</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life </a:t>
            </a:r>
            <a:r>
              <a:rPr lang="en-US" b="1" dirty="0">
                <a:solidFill>
                  <a:srgbClr val="231F20"/>
                </a:solidFill>
                <a:ea typeface="Calibri" panose="020F0502020204030204" pitchFamily="34" charset="0"/>
                <a:cs typeface="Arial" panose="020B0604020202020204" pitchFamily="34" charset="0"/>
              </a:rPr>
              <a:t>choices are respected</a:t>
            </a:r>
            <a:endParaRPr lang="en-US" b="1" dirty="0">
              <a:ea typeface="Calibri" panose="020F0502020204030204" pitchFamily="34" charset="0"/>
              <a:cs typeface="Arial" panose="020B0604020202020204" pitchFamily="34" charset="0"/>
            </a:endParaRPr>
          </a:p>
          <a:p>
            <a:pPr marL="218601" marR="337211" indent="-218601" algn="just">
              <a:lnSpc>
                <a:spcPct val="95000"/>
              </a:lnSpc>
              <a:spcBef>
                <a:spcPts val="0"/>
              </a:spcBef>
              <a:spcAft>
                <a:spcPts val="0"/>
              </a:spcAft>
              <a:buClr>
                <a:srgbClr val="231F20"/>
              </a:buClr>
              <a:buSzPts val="1200"/>
              <a:buFont typeface="Calibri" panose="020F0502020204030204" pitchFamily="34" charset="0"/>
              <a:buChar char="•"/>
              <a:tabLst>
                <a:tab pos="131971" algn="l"/>
              </a:tabLst>
            </a:pPr>
            <a:endParaRPr lang="en-US" sz="1400" b="1" spc="-12" dirty="0">
              <a:solidFill>
                <a:srgbClr val="231F20"/>
              </a:solidFill>
              <a:ea typeface="Calibri" panose="020F0502020204030204" pitchFamily="34" charset="0"/>
              <a:cs typeface="Arial" panose="020B0604020202020204" pitchFamily="34" charset="0"/>
            </a:endParaRPr>
          </a:p>
          <a:p>
            <a:pPr marL="218601" marR="337211" indent="-218601" algn="just">
              <a:lnSpc>
                <a:spcPct val="95000"/>
              </a:lnSpc>
              <a:spcBef>
                <a:spcPts val="0"/>
              </a:spcBef>
              <a:spcAft>
                <a:spcPts val="0"/>
              </a:spcAft>
              <a:buClr>
                <a:srgbClr val="231F20"/>
              </a:buClr>
              <a:buSzPts val="1200"/>
              <a:buFont typeface="Calibri" panose="020F0502020204030204" pitchFamily="34" charset="0"/>
              <a:buChar char="•"/>
              <a:tabLst>
                <a:tab pos="131971" algn="l"/>
              </a:tabLst>
            </a:pPr>
            <a:r>
              <a:rPr lang="en-US" b="1" spc="-12" dirty="0">
                <a:solidFill>
                  <a:srgbClr val="231F20"/>
                </a:solidFill>
                <a:ea typeface="Calibri" panose="020F0502020204030204" pitchFamily="34" charset="0"/>
                <a:cs typeface="Arial" panose="020B0604020202020204" pitchFamily="34" charset="0"/>
              </a:rPr>
              <a:t>To</a:t>
            </a:r>
            <a:r>
              <a:rPr lang="en-US" b="1" spc="-35"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anticipate</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and</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respond</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flexibly</a:t>
            </a:r>
            <a:r>
              <a:rPr lang="en-US" b="1" spc="-35"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to </a:t>
            </a:r>
            <a:r>
              <a:rPr lang="en-US" b="1" dirty="0">
                <a:solidFill>
                  <a:srgbClr val="231F20"/>
                </a:solidFill>
                <a:ea typeface="Calibri" panose="020F0502020204030204" pitchFamily="34" charset="0"/>
                <a:cs typeface="Arial" panose="020B0604020202020204" pitchFamily="34" charset="0"/>
              </a:rPr>
              <a:t>the changing needs of our county</a:t>
            </a:r>
          </a:p>
          <a:p>
            <a:pPr marL="218601" indent="-218601">
              <a:spcBef>
                <a:spcPts val="855"/>
              </a:spcBef>
              <a:spcAft>
                <a:spcPts val="0"/>
              </a:spcAft>
              <a:buClr>
                <a:srgbClr val="231F20"/>
              </a:buClr>
              <a:buSzPts val="1200"/>
              <a:buFont typeface="Calibri" panose="020F0502020204030204" pitchFamily="34" charset="0"/>
              <a:buChar char="•"/>
              <a:tabLst>
                <a:tab pos="131971" algn="l"/>
              </a:tabLst>
            </a:pPr>
            <a:r>
              <a:rPr lang="en-US" b="1" spc="-12" dirty="0">
                <a:solidFill>
                  <a:srgbClr val="231F20"/>
                </a:solidFill>
                <a:ea typeface="Calibri" panose="020F0502020204030204" pitchFamily="34" charset="0"/>
                <a:cs typeface="Arial" panose="020B0604020202020204" pitchFamily="34" charset="0"/>
              </a:rPr>
              <a:t>To</a:t>
            </a:r>
            <a:r>
              <a:rPr lang="en-US" b="1" spc="-19"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enhance</a:t>
            </a:r>
            <a:r>
              <a:rPr lang="en-US" b="1" spc="-19"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community</a:t>
            </a:r>
            <a:r>
              <a:rPr lang="en-US" b="1" spc="-19"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partnerships</a:t>
            </a:r>
            <a:endParaRPr lang="en-US" b="1" dirty="0">
              <a:ea typeface="Century Gothic" panose="020B0502020202020204" pitchFamily="34" charset="0"/>
              <a:cs typeface="Arial" panose="020B0604020202020204" pitchFamily="34" charset="0"/>
            </a:endParaRPr>
          </a:p>
          <a:p>
            <a:pPr marL="218601" marR="216170" indent="-218601">
              <a:lnSpc>
                <a:spcPct val="95000"/>
              </a:lnSpc>
              <a:spcBef>
                <a:spcPts val="0"/>
              </a:spcBef>
              <a:spcAft>
                <a:spcPts val="0"/>
              </a:spcAft>
              <a:buClr>
                <a:srgbClr val="231F20"/>
              </a:buClr>
              <a:buSzPts val="1200"/>
              <a:buFont typeface="Calibri" panose="020F0502020204030204" pitchFamily="34" charset="0"/>
              <a:buChar char="•"/>
              <a:tabLst>
                <a:tab pos="131971" algn="l"/>
              </a:tabLst>
            </a:pPr>
            <a:endParaRPr lang="en-US" sz="1400" b="1" dirty="0">
              <a:solidFill>
                <a:srgbClr val="231F20"/>
              </a:solidFill>
              <a:ea typeface="Calibri" panose="020F0502020204030204" pitchFamily="34" charset="0"/>
              <a:cs typeface="Arial" panose="020B0604020202020204" pitchFamily="34" charset="0"/>
            </a:endParaRPr>
          </a:p>
          <a:p>
            <a:pPr marL="218601" marR="216170" indent="-218601">
              <a:lnSpc>
                <a:spcPct val="95000"/>
              </a:lnSpc>
              <a:spcBef>
                <a:spcPts val="0"/>
              </a:spcBef>
              <a:spcAft>
                <a:spcPts val="0"/>
              </a:spcAft>
              <a:buClr>
                <a:srgbClr val="231F20"/>
              </a:buClr>
              <a:buSzPts val="1200"/>
              <a:buFont typeface="Calibri" panose="020F0502020204030204" pitchFamily="34" charset="0"/>
              <a:buChar char="•"/>
              <a:tabLst>
                <a:tab pos="131971" algn="l"/>
              </a:tabLst>
            </a:pPr>
            <a:r>
              <a:rPr lang="en-US" b="1" dirty="0">
                <a:solidFill>
                  <a:srgbClr val="231F20"/>
                </a:solidFill>
                <a:ea typeface="Calibri" panose="020F0502020204030204" pitchFamily="34" charset="0"/>
                <a:cs typeface="Arial" panose="020B0604020202020204" pitchFamily="34" charset="0"/>
              </a:rPr>
              <a:t>To have data to support funding </a:t>
            </a:r>
            <a:r>
              <a:rPr lang="en-US" b="1" spc="-12" dirty="0">
                <a:solidFill>
                  <a:srgbClr val="231F20"/>
                </a:solidFill>
                <a:ea typeface="Calibri" panose="020F0502020204030204" pitchFamily="34" charset="0"/>
                <a:cs typeface="Arial" panose="020B0604020202020204" pitchFamily="34" charset="0"/>
              </a:rPr>
              <a:t>applications</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for</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community</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projects</a:t>
            </a:r>
            <a:endParaRPr lang="en-US" b="1" dirty="0">
              <a:ea typeface="Century Gothic" panose="020B0502020202020204" pitchFamily="34" charset="0"/>
              <a:cs typeface="Arial" panose="020B0604020202020204" pitchFamily="34" charset="0"/>
            </a:endParaRPr>
          </a:p>
          <a:p>
            <a:pPr marL="218601" marR="110918" indent="-218601">
              <a:lnSpc>
                <a:spcPct val="95000"/>
              </a:lnSpc>
              <a:spcBef>
                <a:spcPts val="0"/>
              </a:spcBef>
              <a:spcAft>
                <a:spcPts val="0"/>
              </a:spcAft>
              <a:buClr>
                <a:srgbClr val="231F20"/>
              </a:buClr>
              <a:buSzPts val="1200"/>
              <a:buFont typeface="Calibri" panose="020F0502020204030204" pitchFamily="34" charset="0"/>
              <a:buChar char="•"/>
              <a:tabLst>
                <a:tab pos="131971" algn="l"/>
              </a:tabLst>
            </a:pPr>
            <a:endParaRPr lang="en-US" sz="1400" b="1" spc="-12" dirty="0">
              <a:solidFill>
                <a:srgbClr val="231F20"/>
              </a:solidFill>
              <a:ea typeface="Calibri" panose="020F0502020204030204" pitchFamily="34" charset="0"/>
              <a:cs typeface="Arial" panose="020B0604020202020204" pitchFamily="34" charset="0"/>
            </a:endParaRPr>
          </a:p>
          <a:p>
            <a:pPr marL="218601" marR="110918" indent="-218601">
              <a:lnSpc>
                <a:spcPct val="95000"/>
              </a:lnSpc>
              <a:spcBef>
                <a:spcPts val="0"/>
              </a:spcBef>
              <a:spcAft>
                <a:spcPts val="0"/>
              </a:spcAft>
              <a:buClr>
                <a:srgbClr val="231F20"/>
              </a:buClr>
              <a:buSzPts val="1200"/>
              <a:buFont typeface="Calibri" panose="020F0502020204030204" pitchFamily="34" charset="0"/>
              <a:buChar char="•"/>
              <a:tabLst>
                <a:tab pos="131971" algn="l"/>
              </a:tabLst>
            </a:pPr>
            <a:r>
              <a:rPr lang="en-US" b="1" spc="-12" dirty="0">
                <a:solidFill>
                  <a:srgbClr val="231F20"/>
                </a:solidFill>
                <a:ea typeface="Calibri" panose="020F0502020204030204" pitchFamily="34" charset="0"/>
                <a:cs typeface="Arial" panose="020B0604020202020204" pitchFamily="34" charset="0"/>
              </a:rPr>
              <a:t>To</a:t>
            </a:r>
            <a:r>
              <a:rPr lang="en-US" b="1" spc="-35"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support</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efforts</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to</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achieve</a:t>
            </a:r>
            <a:r>
              <a:rPr lang="en-US" b="1" spc="-35"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the</a:t>
            </a:r>
            <a:r>
              <a:rPr lang="en-US" b="1" spc="-32" dirty="0">
                <a:solidFill>
                  <a:srgbClr val="231F20"/>
                </a:solidFill>
                <a:ea typeface="Calibri" panose="020F0502020204030204" pitchFamily="34" charset="0"/>
                <a:cs typeface="Arial" panose="020B0604020202020204" pitchFamily="34" charset="0"/>
              </a:rPr>
              <a:t> </a:t>
            </a:r>
            <a:r>
              <a:rPr lang="en-US" b="1" spc="-12" dirty="0">
                <a:solidFill>
                  <a:srgbClr val="231F20"/>
                </a:solidFill>
                <a:ea typeface="Calibri" panose="020F0502020204030204" pitchFamily="34" charset="0"/>
                <a:cs typeface="Arial" panose="020B0604020202020204" pitchFamily="34" charset="0"/>
              </a:rPr>
              <a:t>vision </a:t>
            </a:r>
            <a:r>
              <a:rPr lang="en-US" b="1" dirty="0">
                <a:solidFill>
                  <a:srgbClr val="231F20"/>
                </a:solidFill>
                <a:ea typeface="Calibri" panose="020F0502020204030204" pitchFamily="34" charset="0"/>
                <a:cs typeface="Arial" panose="020B0604020202020204" pitchFamily="34" charset="0"/>
              </a:rPr>
              <a:t>of New York State as the first</a:t>
            </a:r>
            <a:r>
              <a:rPr lang="en-US" b="1" dirty="0">
                <a:ea typeface="Calibri" panose="020F0502020204030204" pitchFamily="34" charset="0"/>
                <a:cs typeface="Arial" panose="020B0604020202020204" pitchFamily="34" charset="0"/>
              </a:rPr>
              <a:t> </a:t>
            </a:r>
            <a:r>
              <a:rPr lang="en-US" b="1" spc="-7" dirty="0">
                <a:solidFill>
                  <a:srgbClr val="231F20"/>
                </a:solidFill>
                <a:ea typeface="Century Gothic" panose="020B0502020202020204" pitchFamily="34" charset="0"/>
                <a:cs typeface="Arial" panose="020B0604020202020204" pitchFamily="34" charset="0"/>
              </a:rPr>
              <a:t>Age-Friendly</a:t>
            </a:r>
            <a:r>
              <a:rPr lang="en-US" b="1" spc="-42" dirty="0">
                <a:solidFill>
                  <a:srgbClr val="231F20"/>
                </a:solidFill>
                <a:ea typeface="Century Gothic" panose="020B0502020202020204" pitchFamily="34" charset="0"/>
                <a:cs typeface="Arial" panose="020B0604020202020204" pitchFamily="34" charset="0"/>
              </a:rPr>
              <a:t> </a:t>
            </a:r>
            <a:r>
              <a:rPr lang="en-US" b="1" spc="-7" dirty="0">
                <a:solidFill>
                  <a:srgbClr val="231F20"/>
                </a:solidFill>
                <a:ea typeface="Century Gothic" panose="020B0502020202020204" pitchFamily="34" charset="0"/>
                <a:cs typeface="Arial" panose="020B0604020202020204" pitchFamily="34" charset="0"/>
              </a:rPr>
              <a:t>State</a:t>
            </a:r>
            <a:r>
              <a:rPr lang="en-US" b="1" spc="-39" dirty="0">
                <a:solidFill>
                  <a:srgbClr val="231F20"/>
                </a:solidFill>
                <a:ea typeface="Century Gothic" panose="020B0502020202020204" pitchFamily="34" charset="0"/>
                <a:cs typeface="Arial" panose="020B0604020202020204" pitchFamily="34" charset="0"/>
              </a:rPr>
              <a:t> </a:t>
            </a:r>
            <a:r>
              <a:rPr lang="en-US" b="1" spc="-7" dirty="0">
                <a:solidFill>
                  <a:srgbClr val="231F20"/>
                </a:solidFill>
                <a:ea typeface="Century Gothic" panose="020B0502020202020204" pitchFamily="34" charset="0"/>
                <a:cs typeface="Arial" panose="020B0604020202020204" pitchFamily="34" charset="0"/>
              </a:rPr>
              <a:t>in</a:t>
            </a:r>
            <a:r>
              <a:rPr lang="en-US" b="1" spc="-39" dirty="0">
                <a:solidFill>
                  <a:srgbClr val="231F20"/>
                </a:solidFill>
                <a:ea typeface="Century Gothic" panose="020B0502020202020204" pitchFamily="34" charset="0"/>
                <a:cs typeface="Arial" panose="020B0604020202020204" pitchFamily="34" charset="0"/>
              </a:rPr>
              <a:t> </a:t>
            </a:r>
            <a:r>
              <a:rPr lang="en-US" b="1" spc="-7" dirty="0">
                <a:solidFill>
                  <a:srgbClr val="231F20"/>
                </a:solidFill>
                <a:ea typeface="Century Gothic" panose="020B0502020202020204" pitchFamily="34" charset="0"/>
                <a:cs typeface="Arial" panose="020B0604020202020204" pitchFamily="34" charset="0"/>
              </a:rPr>
              <a:t>the </a:t>
            </a:r>
            <a:r>
              <a:rPr lang="en-US" b="1" dirty="0">
                <a:solidFill>
                  <a:srgbClr val="231F20"/>
                </a:solidFill>
                <a:ea typeface="Century Gothic" panose="020B0502020202020204" pitchFamily="34" charset="0"/>
                <a:cs typeface="Arial" panose="020B0604020202020204" pitchFamily="34" charset="0"/>
              </a:rPr>
              <a:t>United</a:t>
            </a:r>
            <a:r>
              <a:rPr lang="en-US" b="1" spc="-3" dirty="0">
                <a:solidFill>
                  <a:srgbClr val="231F20"/>
                </a:solidFill>
                <a:ea typeface="Century Gothic" panose="020B0502020202020204" pitchFamily="34" charset="0"/>
                <a:cs typeface="Arial" panose="020B0604020202020204" pitchFamily="34" charset="0"/>
              </a:rPr>
              <a:t> </a:t>
            </a:r>
            <a:r>
              <a:rPr lang="en-US" b="1" dirty="0">
                <a:solidFill>
                  <a:srgbClr val="231F20"/>
                </a:solidFill>
                <a:ea typeface="Century Gothic" panose="020B0502020202020204" pitchFamily="34" charset="0"/>
                <a:cs typeface="Arial" panose="020B0604020202020204" pitchFamily="34" charset="0"/>
              </a:rPr>
              <a:t>States</a:t>
            </a:r>
            <a:endParaRPr lang="en-US" b="1" dirty="0">
              <a:ea typeface="Century Gothic" panose="020B0502020202020204" pitchFamily="34" charset="0"/>
              <a:cs typeface="Arial" panose="020B0604020202020204" pitchFamily="34" charset="0"/>
            </a:endParaRPr>
          </a:p>
          <a:p>
            <a:pPr marL="0" marR="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dirty="0">
                <a:solidFill>
                  <a:srgbClr val="000000"/>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81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395E238-FD0E-B19F-00C7-04834840ACB5}"/>
              </a:ext>
            </a:extLst>
          </p:cNvPr>
          <p:cNvSpPr/>
          <p:nvPr/>
        </p:nvSpPr>
        <p:spPr>
          <a:xfrm>
            <a:off x="1495168" y="6346923"/>
            <a:ext cx="4979773" cy="2895931"/>
          </a:xfrm>
          <a:prstGeom prst="roundRect">
            <a:avLst/>
          </a:prstGeom>
          <a:solidFill>
            <a:srgbClr val="F09F3E"/>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6B5233-0596-A4EC-F21C-D27E5216C3DB}"/>
              </a:ext>
            </a:extLst>
          </p:cNvPr>
          <p:cNvSpPr>
            <a:spLocks noGrp="1"/>
          </p:cNvSpPr>
          <p:nvPr>
            <p:ph type="title"/>
          </p:nvPr>
        </p:nvSpPr>
        <p:spPr>
          <a:xfrm>
            <a:off x="680085" y="1397033"/>
            <a:ext cx="6412230" cy="1040946"/>
          </a:xfrm>
        </p:spPr>
        <p:txBody>
          <a:bodyPr>
            <a:noAutofit/>
          </a:bodyPr>
          <a:lstStyle/>
          <a:p>
            <a:r>
              <a:rPr lang="en-US" b="1" dirty="0">
                <a:solidFill>
                  <a:srgbClr val="E2773C"/>
                </a:solidFill>
              </a:rPr>
              <a:t>BROOME AGE-FRIENDLY PROJECT</a:t>
            </a:r>
            <a:br>
              <a:rPr lang="en-US" b="1" dirty="0">
                <a:solidFill>
                  <a:srgbClr val="E2773C"/>
                </a:solidFill>
              </a:rPr>
            </a:br>
            <a:br>
              <a:rPr lang="en-US" sz="2040" b="1" dirty="0">
                <a:solidFill>
                  <a:srgbClr val="E2773C"/>
                </a:solidFill>
                <a:ea typeface="Century Gothic" panose="020B0502020202020204" pitchFamily="34" charset="0"/>
                <a:cs typeface="Century Gothic" panose="020B0502020202020204" pitchFamily="34" charset="0"/>
              </a:rPr>
            </a:br>
            <a:endParaRPr lang="en-US" sz="2040" dirty="0"/>
          </a:p>
        </p:txBody>
      </p:sp>
      <p:sp>
        <p:nvSpPr>
          <p:cNvPr id="4" name="Content Placeholder 3">
            <a:extLst>
              <a:ext uri="{FF2B5EF4-FFF2-40B4-BE49-F238E27FC236}">
                <a16:creationId xmlns:a16="http://schemas.microsoft.com/office/drawing/2014/main" id="{0EF45517-D937-AA37-7861-5DC8A839152C}"/>
              </a:ext>
            </a:extLst>
          </p:cNvPr>
          <p:cNvSpPr>
            <a:spLocks noGrp="1"/>
          </p:cNvSpPr>
          <p:nvPr>
            <p:ph sz="half" idx="2"/>
          </p:nvPr>
        </p:nvSpPr>
        <p:spPr>
          <a:xfrm>
            <a:off x="1816441" y="6537329"/>
            <a:ext cx="4139513" cy="2612387"/>
          </a:xfrm>
        </p:spPr>
        <p:txBody>
          <a:bodyPr>
            <a:normAutofit fontScale="92500" lnSpcReduction="20000"/>
          </a:bodyPr>
          <a:lstStyle/>
          <a:p>
            <a:pPr marL="0" indent="0" algn="ctr">
              <a:buNone/>
            </a:pPr>
            <a:r>
              <a:rPr lang="en-US" sz="1900" b="1" u="sng" dirty="0">
                <a:solidFill>
                  <a:schemeClr val="tx1"/>
                </a:solidFill>
                <a:cs typeface="Arial" panose="020B0604020202020204" pitchFamily="34" charset="0"/>
              </a:rPr>
              <a:t>Domains of Livability</a:t>
            </a:r>
          </a:p>
          <a:p>
            <a:pPr algn="ctr"/>
            <a:r>
              <a:rPr lang="en-US" sz="1900" b="1" dirty="0">
                <a:solidFill>
                  <a:schemeClr val="tx1"/>
                </a:solidFill>
                <a:cs typeface="Arial" panose="020B0604020202020204" pitchFamily="34" charset="0"/>
              </a:rPr>
              <a:t>    Outdoor Spaces and Public Buildings</a:t>
            </a:r>
          </a:p>
          <a:p>
            <a:pPr algn="ctr"/>
            <a:r>
              <a:rPr lang="en-US" sz="1900" b="1" dirty="0">
                <a:solidFill>
                  <a:schemeClr val="tx1"/>
                </a:solidFill>
                <a:cs typeface="Arial" panose="020B0604020202020204" pitchFamily="34" charset="0"/>
              </a:rPr>
              <a:t>Community Supports &amp; Health Services</a:t>
            </a:r>
          </a:p>
          <a:p>
            <a:pPr algn="ctr"/>
            <a:r>
              <a:rPr lang="en-US" sz="1900" b="1" dirty="0">
                <a:solidFill>
                  <a:schemeClr val="tx1"/>
                </a:solidFill>
                <a:cs typeface="Arial" panose="020B0604020202020204" pitchFamily="34" charset="0"/>
              </a:rPr>
              <a:t>Transportation</a:t>
            </a:r>
          </a:p>
          <a:p>
            <a:pPr algn="ctr"/>
            <a:r>
              <a:rPr lang="en-US" sz="1900" b="1" dirty="0">
                <a:solidFill>
                  <a:schemeClr val="tx1"/>
                </a:solidFill>
                <a:cs typeface="Arial" panose="020B0604020202020204" pitchFamily="34" charset="0"/>
              </a:rPr>
              <a:t>Respect, Social Inclusion, Social and Civic Participation, Employment</a:t>
            </a:r>
          </a:p>
          <a:p>
            <a:pPr algn="ctr"/>
            <a:r>
              <a:rPr lang="en-US" sz="1900" b="1" dirty="0">
                <a:solidFill>
                  <a:schemeClr val="tx1"/>
                </a:solidFill>
                <a:cs typeface="Arial" panose="020B0604020202020204" pitchFamily="34" charset="0"/>
              </a:rPr>
              <a:t>Housing</a:t>
            </a:r>
          </a:p>
          <a:p>
            <a:pPr algn="ctr"/>
            <a:r>
              <a:rPr lang="en-US" sz="1900" b="1" dirty="0">
                <a:solidFill>
                  <a:schemeClr val="tx1"/>
                </a:solidFill>
                <a:cs typeface="Arial" panose="020B0604020202020204" pitchFamily="34" charset="0"/>
              </a:rPr>
              <a:t>Communication and Information</a:t>
            </a:r>
          </a:p>
          <a:p>
            <a:endParaRPr lang="en-US" dirty="0"/>
          </a:p>
        </p:txBody>
      </p:sp>
      <p:sp>
        <p:nvSpPr>
          <p:cNvPr id="6" name="TextBox 5">
            <a:extLst>
              <a:ext uri="{FF2B5EF4-FFF2-40B4-BE49-F238E27FC236}">
                <a16:creationId xmlns:a16="http://schemas.microsoft.com/office/drawing/2014/main" id="{D9716AED-2261-AAC2-9065-3E34E1F657DB}"/>
              </a:ext>
            </a:extLst>
          </p:cNvPr>
          <p:cNvSpPr txBox="1"/>
          <p:nvPr/>
        </p:nvSpPr>
        <p:spPr>
          <a:xfrm>
            <a:off x="680085" y="2634481"/>
            <a:ext cx="6753340" cy="3662541"/>
          </a:xfrm>
          <a:prstGeom prst="rect">
            <a:avLst/>
          </a:prstGeom>
          <a:noFill/>
        </p:spPr>
        <p:txBody>
          <a:bodyPr wrap="square" rtlCol="0">
            <a:spAutoFit/>
          </a:bodyPr>
          <a:lstStyle/>
          <a:p>
            <a:pPr marL="0" marR="0">
              <a:spcBef>
                <a:spcPts val="0"/>
              </a:spcBef>
              <a:spcAft>
                <a:spcPts val="0"/>
              </a:spcAft>
            </a:pPr>
            <a:r>
              <a:rPr lang="en-US" sz="1600" b="1" dirty="0">
                <a:solidFill>
                  <a:srgbClr val="2571A0"/>
                </a:solidFill>
                <a:effectLst/>
                <a:ea typeface="Times New Roman" panose="02020603050405020304" pitchFamily="18" charset="0"/>
                <a:cs typeface="Times New Roman" panose="02020603050405020304" pitchFamily="18" charset="0"/>
              </a:rPr>
              <a:t>2018:</a:t>
            </a:r>
            <a:r>
              <a:rPr lang="en-US" sz="1600" dirty="0">
                <a:solidFill>
                  <a:srgbClr val="2571A0"/>
                </a:solidFill>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The </a:t>
            </a:r>
            <a:r>
              <a:rPr lang="en-US" sz="1600" dirty="0" err="1">
                <a:effectLst/>
                <a:ea typeface="Times New Roman" panose="02020603050405020304" pitchFamily="18" charset="0"/>
                <a:cs typeface="Times New Roman" panose="02020603050405020304" pitchFamily="18" charset="0"/>
              </a:rPr>
              <a:t>age-friendly</a:t>
            </a:r>
            <a:r>
              <a:rPr lang="en-US" sz="1600" dirty="0">
                <a:effectLst/>
                <a:ea typeface="Times New Roman" panose="02020603050405020304" pitchFamily="18" charset="0"/>
                <a:cs typeface="Times New Roman" panose="02020603050405020304" pitchFamily="18" charset="0"/>
              </a:rPr>
              <a:t> planning process began to address the domains that make a community livable (see list of domains below)</a:t>
            </a:r>
          </a:p>
          <a:p>
            <a:pPr marL="0" marR="0">
              <a:spcBef>
                <a:spcPts val="0"/>
              </a:spcBef>
              <a:spcAft>
                <a:spcPts val="0"/>
              </a:spcAft>
            </a:pPr>
            <a:endParaRPr lang="en-US" sz="1000" b="1" dirty="0">
              <a:solidFill>
                <a:srgbClr val="0070C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2571A0"/>
                </a:solidFill>
                <a:effectLst/>
                <a:ea typeface="Times New Roman" panose="02020603050405020304" pitchFamily="18" charset="0"/>
                <a:cs typeface="Times New Roman" panose="02020603050405020304" pitchFamily="18" charset="0"/>
              </a:rPr>
              <a:t>2019:</a:t>
            </a:r>
            <a:r>
              <a:rPr lang="en-US" sz="1600" dirty="0">
                <a:solidFill>
                  <a:srgbClr val="2571A0"/>
                </a:solidFill>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A Community Needs Survey was completed by 2,157 residents age 55+</a:t>
            </a:r>
          </a:p>
          <a:p>
            <a:pPr marL="0" marR="0">
              <a:spcBef>
                <a:spcPts val="0"/>
              </a:spcBef>
              <a:spcAft>
                <a:spcPts val="0"/>
              </a:spcAft>
            </a:pPr>
            <a:endParaRPr lang="en-US" sz="1000" b="1" dirty="0">
              <a:solidFill>
                <a:srgbClr val="2571A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2571A0"/>
                </a:solidFill>
                <a:effectLst/>
                <a:ea typeface="Times New Roman" panose="02020603050405020304" pitchFamily="18" charset="0"/>
                <a:cs typeface="Times New Roman" panose="02020603050405020304" pitchFamily="18" charset="0"/>
              </a:rPr>
              <a:t>2019-2020:</a:t>
            </a:r>
            <a:r>
              <a:rPr lang="en-US" sz="1600" dirty="0">
                <a:solidFill>
                  <a:srgbClr val="2571A0"/>
                </a:solidFill>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Workgroups met to review data and community needs, determine priorities, and create an action plan</a:t>
            </a:r>
          </a:p>
          <a:p>
            <a:pPr marL="0" marR="0">
              <a:spcBef>
                <a:spcPts val="0"/>
              </a:spcBef>
              <a:spcAft>
                <a:spcPts val="0"/>
              </a:spcAft>
            </a:pPr>
            <a:endParaRPr lang="en-US" sz="1000" b="1" dirty="0">
              <a:solidFill>
                <a:srgbClr val="0070C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2571A0"/>
                </a:solidFill>
                <a:effectLst/>
                <a:ea typeface="Times New Roman" panose="02020603050405020304" pitchFamily="18" charset="0"/>
                <a:cs typeface="Times New Roman" panose="02020603050405020304" pitchFamily="18" charset="0"/>
              </a:rPr>
              <a:t>2020:</a:t>
            </a:r>
            <a:r>
              <a:rPr lang="en-US" sz="1600" dirty="0">
                <a:solidFill>
                  <a:srgbClr val="2571A0"/>
                </a:solidFill>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AARP approved Broome County’s multi-year action plan</a:t>
            </a:r>
          </a:p>
          <a:p>
            <a:pPr marL="0" marR="0">
              <a:spcBef>
                <a:spcPts val="0"/>
              </a:spcBef>
              <a:spcAft>
                <a:spcPts val="0"/>
              </a:spcAft>
            </a:pPr>
            <a:endParaRPr lang="en-US" sz="1000" b="1" dirty="0">
              <a:solidFill>
                <a:srgbClr val="2571A0"/>
              </a:solidFill>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2571A0"/>
                </a:solidFill>
                <a:effectLst/>
                <a:ea typeface="Times New Roman" panose="02020603050405020304" pitchFamily="18" charset="0"/>
                <a:cs typeface="Times New Roman" panose="02020603050405020304" pitchFamily="18" charset="0"/>
              </a:rPr>
              <a:t>2020-2023:</a:t>
            </a:r>
            <a:r>
              <a:rPr lang="en-US" sz="1600" dirty="0">
                <a:solidFill>
                  <a:srgbClr val="2571A0"/>
                </a:solidFill>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Implementation of the action plan with annual </a:t>
            </a:r>
            <a:r>
              <a:rPr lang="en-US" sz="1600" dirty="0">
                <a:ea typeface="Times New Roman" panose="02020603050405020304" pitchFamily="18" charset="0"/>
                <a:cs typeface="Times New Roman" panose="02020603050405020304" pitchFamily="18" charset="0"/>
              </a:rPr>
              <a:t>status updates published</a:t>
            </a:r>
            <a:endParaRPr lang="en-US" sz="1600" dirty="0">
              <a:effectLst/>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1" dirty="0">
              <a:solidFill>
                <a:srgbClr val="0070C0"/>
              </a:solidFill>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2571A0"/>
                </a:solidFill>
                <a:effectLst/>
                <a:ea typeface="Times New Roman" panose="02020603050405020304" pitchFamily="18" charset="0"/>
                <a:cs typeface="Times New Roman" panose="02020603050405020304" pitchFamily="18" charset="0"/>
              </a:rPr>
              <a:t>2023:</a:t>
            </a:r>
            <a:r>
              <a:rPr lang="en-US" sz="1600" dirty="0">
                <a:solidFill>
                  <a:srgbClr val="2571A0"/>
                </a:solidFill>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A new brief community survey of Broome County residents age 55+ was conducted, this  three year progress report was created, and a new three year action plan </a:t>
            </a:r>
            <a:r>
              <a:rPr lang="en-US" sz="1600" dirty="0">
                <a:ea typeface="Times New Roman" panose="02020603050405020304" pitchFamily="18" charset="0"/>
                <a:cs typeface="Times New Roman" panose="02020603050405020304" pitchFamily="18" charset="0"/>
              </a:rPr>
              <a:t>will be submitted to AARP </a:t>
            </a:r>
            <a:endParaRPr lang="en-US" sz="1600" dirty="0">
              <a:effectLst/>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882F4CD7-5EF7-09C0-DE4B-5BA52E1D59A1}"/>
                  </a:ext>
                </a:extLst>
              </p14:cNvPr>
              <p14:cNvContentPartPr/>
              <p14:nvPr/>
            </p14:nvContentPartPr>
            <p14:xfrm>
              <a:off x="-2457100" y="473313"/>
              <a:ext cx="360" cy="360"/>
            </p14:xfrm>
          </p:contentPart>
        </mc:Choice>
        <mc:Fallback xmlns="">
          <p:pic>
            <p:nvPicPr>
              <p:cNvPr id="10" name="Ink 9">
                <a:extLst>
                  <a:ext uri="{FF2B5EF4-FFF2-40B4-BE49-F238E27FC236}">
                    <a16:creationId xmlns:a16="http://schemas.microsoft.com/office/drawing/2014/main" id="{882F4CD7-5EF7-09C0-DE4B-5BA52E1D59A1}"/>
                  </a:ext>
                </a:extLst>
              </p:cNvPr>
              <p:cNvPicPr/>
              <p:nvPr/>
            </p:nvPicPr>
            <p:blipFill>
              <a:blip r:embed="rId3"/>
              <a:stretch>
                <a:fillRect/>
              </a:stretch>
            </p:blipFill>
            <p:spPr>
              <a:xfrm>
                <a:off x="-2465740" y="464673"/>
                <a:ext cx="18000" cy="18000"/>
              </a:xfrm>
              <a:prstGeom prst="rect">
                <a:avLst/>
              </a:prstGeom>
            </p:spPr>
          </p:pic>
        </mc:Fallback>
      </mc:AlternateContent>
      <p:sp>
        <p:nvSpPr>
          <p:cNvPr id="3" name="TextBox 2">
            <a:extLst>
              <a:ext uri="{FF2B5EF4-FFF2-40B4-BE49-F238E27FC236}">
                <a16:creationId xmlns:a16="http://schemas.microsoft.com/office/drawing/2014/main" id="{52C05366-AB51-642A-8C8B-76CC48EB6108}"/>
              </a:ext>
            </a:extLst>
          </p:cNvPr>
          <p:cNvSpPr txBox="1"/>
          <p:nvPr/>
        </p:nvSpPr>
        <p:spPr>
          <a:xfrm>
            <a:off x="680085" y="1864383"/>
            <a:ext cx="5078162" cy="720197"/>
          </a:xfrm>
          <a:prstGeom prst="rect">
            <a:avLst/>
          </a:prstGeom>
          <a:noFill/>
        </p:spPr>
        <p:txBody>
          <a:bodyPr wrap="square" rtlCol="0">
            <a:spAutoFit/>
          </a:bodyPr>
          <a:lstStyle/>
          <a:p>
            <a:r>
              <a:rPr lang="en-US" sz="4080" dirty="0">
                <a:solidFill>
                  <a:srgbClr val="E2773C"/>
                </a:solidFill>
                <a:cs typeface="Arial" panose="020B0604020202020204" pitchFamily="34" charset="0"/>
              </a:rPr>
              <a:t>Brief History</a:t>
            </a:r>
            <a:endParaRPr lang="en-US" sz="4080" dirty="0">
              <a:cs typeface="Arial" panose="020B0604020202020204" pitchFamily="34" charset="0"/>
            </a:endParaRPr>
          </a:p>
        </p:txBody>
      </p:sp>
    </p:spTree>
    <p:extLst>
      <p:ext uri="{BB962C8B-B14F-4D97-AF65-F5344CB8AC3E}">
        <p14:creationId xmlns:p14="http://schemas.microsoft.com/office/powerpoint/2010/main" val="174419868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4157</TotalTime>
  <Words>4190</Words>
  <Application>Microsoft Office PowerPoint</Application>
  <PresentationFormat>Custom</PresentationFormat>
  <Paragraphs>336</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Century Gothic</vt:lpstr>
      <vt:lpstr>Times New Roman</vt:lpstr>
      <vt:lpstr>Wingdings</vt:lpstr>
      <vt:lpstr>Retrospect</vt:lpstr>
      <vt:lpstr>Acrobat Document</vt:lpstr>
      <vt:lpstr>                        Creating a Healthy Community  that Supports People of All Ages</vt:lpstr>
      <vt:lpstr>THREE YEAR PROGRESS REPORT TABLE OF CONTENTS</vt:lpstr>
      <vt:lpstr>PowerPoint Presentation</vt:lpstr>
      <vt:lpstr>PowerPoint Presentation</vt:lpstr>
      <vt:lpstr>PowerPoint Presentation</vt:lpstr>
      <vt:lpstr>PowerPoint Presentation</vt:lpstr>
      <vt:lpstr>PowerPoint Presentation</vt:lpstr>
      <vt:lpstr>PowerPoint Presentation</vt:lpstr>
      <vt:lpstr>BROOME AGE-FRIENDLY PROJECT  </vt:lpstr>
      <vt:lpstr>BROOME AGE-FRIENDLY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Healthy Community that Supports People of All Ages</dc:title>
  <dc:creator>Clemens, Danielle A.</dc:creator>
  <cp:lastModifiedBy>Clemens, Danielle A.</cp:lastModifiedBy>
  <cp:revision>165</cp:revision>
  <cp:lastPrinted>2023-08-14T12:57:42Z</cp:lastPrinted>
  <dcterms:created xsi:type="dcterms:W3CDTF">2022-09-30T14:45:49Z</dcterms:created>
  <dcterms:modified xsi:type="dcterms:W3CDTF">2023-08-22T18:32:20Z</dcterms:modified>
</cp:coreProperties>
</file>