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01_FBD46975.xml" ContentType="application/vnd.ms-powerpoint.comments+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1"/>
  </p:notesMasterIdLst>
  <p:sldIdLst>
    <p:sldId id="256" r:id="rId6"/>
    <p:sldId id="257" r:id="rId7"/>
    <p:sldId id="269" r:id="rId8"/>
    <p:sldId id="271" r:id="rId9"/>
    <p:sldId id="1686" r:id="rId10"/>
    <p:sldId id="265" r:id="rId11"/>
    <p:sldId id="261" r:id="rId12"/>
    <p:sldId id="272" r:id="rId13"/>
    <p:sldId id="268" r:id="rId14"/>
    <p:sldId id="262" r:id="rId15"/>
    <p:sldId id="263" r:id="rId16"/>
    <p:sldId id="264" r:id="rId17"/>
    <p:sldId id="267" r:id="rId18"/>
    <p:sldId id="266" r:id="rId19"/>
    <p:sldId id="26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4D474E-2A3B-2E4F-CCEB-08B20E328129}" name="Wirley, Brienna T (DEC)" initials="BW" userId="S::brienna.wirley@dec.ny.gov::53dc4965-b942-4ee2-95af-12e718c8285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DC263F-3B90-4ACA-8FB6-941622FFAC95}" v="1" dt="2026-04-15T14:30:01.8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988" autoAdjust="0"/>
  </p:normalViewPr>
  <p:slideViewPr>
    <p:cSldViewPr snapToGrid="0">
      <p:cViewPr varScale="1">
        <p:scale>
          <a:sx n="91" d="100"/>
          <a:sy n="91" d="100"/>
        </p:scale>
        <p:origin x="492" y="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ine, Devin J (DEC)" userId="6a9c8d60-b434-42d1-a822-fe0a034c9484" providerId="ADAL" clId="{6044AF9A-E50C-43D7-B66F-699809F909AB}"/>
    <pc:docChg chg="modSld">
      <pc:chgData name="Prine, Devin J (DEC)" userId="6a9c8d60-b434-42d1-a822-fe0a034c9484" providerId="ADAL" clId="{6044AF9A-E50C-43D7-B66F-699809F909AB}" dt="2026-04-15T14:30:01.859" v="1"/>
      <pc:docMkLst>
        <pc:docMk/>
      </pc:docMkLst>
      <pc:sldChg chg="modSp mod">
        <pc:chgData name="Prine, Devin J (DEC)" userId="6a9c8d60-b434-42d1-a822-fe0a034c9484" providerId="ADAL" clId="{6044AF9A-E50C-43D7-B66F-699809F909AB}" dt="2026-04-15T12:55:14.239" v="0" actId="20577"/>
        <pc:sldMkLst>
          <pc:docMk/>
          <pc:sldMk cId="4225001845" sldId="257"/>
        </pc:sldMkLst>
        <pc:spChg chg="mod">
          <ac:chgData name="Prine, Devin J (DEC)" userId="6a9c8d60-b434-42d1-a822-fe0a034c9484" providerId="ADAL" clId="{6044AF9A-E50C-43D7-B66F-699809F909AB}" dt="2026-04-15T12:55:14.239" v="0" actId="20577"/>
          <ac:spMkLst>
            <pc:docMk/>
            <pc:sldMk cId="4225001845" sldId="257"/>
            <ac:spMk id="3" creationId="{AB2FD1FF-9B08-94A0-E17C-2602183768BB}"/>
          </ac:spMkLst>
        </pc:spChg>
      </pc:sldChg>
      <pc:sldChg chg="modAnim">
        <pc:chgData name="Prine, Devin J (DEC)" userId="6a9c8d60-b434-42d1-a822-fe0a034c9484" providerId="ADAL" clId="{6044AF9A-E50C-43D7-B66F-699809F909AB}" dt="2026-04-15T14:30:01.859" v="1"/>
        <pc:sldMkLst>
          <pc:docMk/>
          <pc:sldMk cId="3054655837" sldId="269"/>
        </pc:sldMkLst>
      </pc:sldChg>
    </pc:docChg>
  </pc:docChgLst>
</pc:chgInfo>
</file>

<file path=ppt/comments/modernComment_101_FBD46975.xml><?xml version="1.0" encoding="utf-8"?>
<p188:cmLst xmlns:a="http://schemas.openxmlformats.org/drawingml/2006/main" xmlns:r="http://schemas.openxmlformats.org/officeDocument/2006/relationships" xmlns:p188="http://schemas.microsoft.com/office/powerpoint/2018/8/main">
  <p188:cm id="{9B08C7D0-4947-49D9-9FE0-798817724D9E}" authorId="{004D474E-2A3B-2E4F-CCEB-08B20E328129}" status="resolved" created="2026-04-10T18:51:27.636" complete="100000">
    <pc:sldMkLst xmlns:pc="http://schemas.microsoft.com/office/powerpoint/2013/main/command">
      <pc:docMk/>
      <pc:sldMk cId="4225001845" sldId="257"/>
    </pc:sldMkLst>
    <p188:txBody>
      <a:bodyPr/>
      <a:lstStyle/>
      <a:p>
        <a:r>
          <a:rPr lang="en-US"/>
          <a:t>Suggest adding a photo or little bio about what you do</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D9046B-1CAB-4BEA-9218-91F32114E60E}" type="datetimeFigureOut">
              <a:rPr lang="en-US" smtClean="0"/>
              <a:t>4/15/2026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045FA0-C52E-43EC-9B86-B214CAB7429D}" type="slidenum">
              <a:rPr lang="en-US" smtClean="0"/>
              <a:t>‹#›</a:t>
            </a:fld>
            <a:endParaRPr lang="en-US"/>
          </a:p>
        </p:txBody>
      </p:sp>
    </p:spTree>
    <p:extLst>
      <p:ext uri="{BB962C8B-B14F-4D97-AF65-F5344CB8AC3E}">
        <p14:creationId xmlns:p14="http://schemas.microsoft.com/office/powerpoint/2010/main" val="609962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045FA0-C52E-43EC-9B86-B214CAB7429D}" type="slidenum">
              <a:rPr lang="en-US" smtClean="0"/>
              <a:t>2</a:t>
            </a:fld>
            <a:endParaRPr lang="en-US"/>
          </a:p>
        </p:txBody>
      </p:sp>
    </p:spTree>
    <p:extLst>
      <p:ext uri="{BB962C8B-B14F-4D97-AF65-F5344CB8AC3E}">
        <p14:creationId xmlns:p14="http://schemas.microsoft.com/office/powerpoint/2010/main" val="12060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2745C-974B-44A5-9950-B8B52E817D62}"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Date Placeholder 4">
            <a:extLst>
              <a:ext uri="{FF2B5EF4-FFF2-40B4-BE49-F238E27FC236}">
                <a16:creationId xmlns:a16="http://schemas.microsoft.com/office/drawing/2014/main" id="{104F0DCD-9A18-D42F-3B44-20C1F29B5DA1}"/>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Aptos" panose="02110004020202020204"/>
                <a:ea typeface="+mn-ea"/>
                <a:cs typeface="+mn-cs"/>
              </a:rPr>
              <a:t>4/22/2025</a:t>
            </a:r>
          </a:p>
        </p:txBody>
      </p:sp>
    </p:spTree>
    <p:extLst>
      <p:ext uri="{BB962C8B-B14F-4D97-AF65-F5344CB8AC3E}">
        <p14:creationId xmlns:p14="http://schemas.microsoft.com/office/powerpoint/2010/main" val="8767138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ounded Rectangle 10">
            <a:extLst>
              <a:ext uri="{FF2B5EF4-FFF2-40B4-BE49-F238E27FC236}">
                <a16:creationId xmlns:a16="http://schemas.microsoft.com/office/drawing/2014/main" id="{DF5202E8-8ABD-1CDC-17AB-02436806E008}"/>
              </a:ext>
            </a:extLst>
          </p:cNvPr>
          <p:cNvSpPr/>
          <p:nvPr userDrawn="1"/>
        </p:nvSpPr>
        <p:spPr>
          <a:xfrm>
            <a:off x="184404" y="182880"/>
            <a:ext cx="11823192" cy="6492240"/>
          </a:xfrm>
          <a:prstGeom prst="roundRect">
            <a:avLst>
              <a:gd name="adj" fmla="val 36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15CD34F-3CCD-7017-FE44-71C34F0CB71D}"/>
              </a:ext>
            </a:extLst>
          </p:cNvPr>
          <p:cNvSpPr>
            <a:spLocks noGrp="1"/>
          </p:cNvSpPr>
          <p:nvPr>
            <p:ph type="ctrTitle" hasCustomPrompt="1"/>
          </p:nvPr>
        </p:nvSpPr>
        <p:spPr>
          <a:xfrm>
            <a:off x="184404" y="2020835"/>
            <a:ext cx="11823192" cy="2898636"/>
          </a:xfrm>
        </p:spPr>
        <p:txBody>
          <a:bodyPr anchor="ctr" anchorCtr="1"/>
          <a:lstStyle>
            <a:lvl1pPr algn="ctr">
              <a:defRPr sz="6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C9E9317E-5813-32DD-0E11-91A9E06702A8}"/>
              </a:ext>
            </a:extLst>
          </p:cNvPr>
          <p:cNvSpPr>
            <a:spLocks noGrp="1"/>
          </p:cNvSpPr>
          <p:nvPr>
            <p:ph type="subTitle" idx="1" hasCustomPrompt="1"/>
          </p:nvPr>
        </p:nvSpPr>
        <p:spPr>
          <a:xfrm>
            <a:off x="1402255" y="4919472"/>
            <a:ext cx="8930289" cy="969264"/>
          </a:xfrm>
          <a:solidFill>
            <a:schemeClr val="tx2"/>
          </a:solidFill>
        </p:spPr>
        <p:txBody>
          <a:bodyPr anchor="ctr" anchorCtr="1"/>
          <a:lstStyle>
            <a:lvl1pPr marL="0" indent="0" algn="ctr">
              <a:buNone/>
              <a:defRPr sz="1800" spc="3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TEXT STYLES</a:t>
            </a:r>
          </a:p>
        </p:txBody>
      </p:sp>
      <p:sp>
        <p:nvSpPr>
          <p:cNvPr id="4" name="Date Placeholder 3">
            <a:extLst>
              <a:ext uri="{FF2B5EF4-FFF2-40B4-BE49-F238E27FC236}">
                <a16:creationId xmlns:a16="http://schemas.microsoft.com/office/drawing/2014/main" id="{779A6D79-C30B-CB80-B827-9A51A289B2F9}"/>
              </a:ext>
            </a:extLst>
          </p:cNvPr>
          <p:cNvSpPr>
            <a:spLocks noGrp="1"/>
          </p:cNvSpPr>
          <p:nvPr>
            <p:ph type="dt" sz="half" idx="10"/>
          </p:nvPr>
        </p:nvSpPr>
        <p:spPr>
          <a:xfrm>
            <a:off x="184404" y="5888736"/>
            <a:ext cx="11823191" cy="786383"/>
          </a:xfrm>
          <a:prstGeom prst="rect">
            <a:avLst/>
          </a:prstGeom>
        </p:spPr>
        <p:txBody>
          <a:bodyPr anchor="ctr" anchorCtr="1"/>
          <a:lstStyle>
            <a:lvl1pPr algn="ctr">
              <a:defRPr sz="1400">
                <a:solidFill>
                  <a:schemeClr val="tx1"/>
                </a:solidFill>
              </a:defRPr>
            </a:lvl1pPr>
          </a:lstStyle>
          <a:p>
            <a:r>
              <a:rPr lang="en-US" dirty="0"/>
              <a:t>OCTOBER 3, 2024</a:t>
            </a:r>
          </a:p>
        </p:txBody>
      </p:sp>
      <p:pic>
        <p:nvPicPr>
          <p:cNvPr id="12" name="Graphic 11">
            <a:extLst>
              <a:ext uri="{FF2B5EF4-FFF2-40B4-BE49-F238E27FC236}">
                <a16:creationId xmlns:a16="http://schemas.microsoft.com/office/drawing/2014/main" id="{E9044B2A-071D-55B6-E0FB-CCB54ACB423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23727" y="777251"/>
            <a:ext cx="4087346" cy="1243584"/>
          </a:xfrm>
          <a:prstGeom prst="rect">
            <a:avLst/>
          </a:prstGeom>
        </p:spPr>
      </p:pic>
    </p:spTree>
    <p:extLst>
      <p:ext uri="{BB962C8B-B14F-4D97-AF65-F5344CB8AC3E}">
        <p14:creationId xmlns:p14="http://schemas.microsoft.com/office/powerpoint/2010/main" val="171344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ounded Rectangle 10">
            <a:extLst>
              <a:ext uri="{FF2B5EF4-FFF2-40B4-BE49-F238E27FC236}">
                <a16:creationId xmlns:a16="http://schemas.microsoft.com/office/drawing/2014/main" id="{DF1BC71C-8AAC-D442-FF8C-13A5EB9022DB}"/>
              </a:ext>
            </a:extLst>
          </p:cNvPr>
          <p:cNvSpPr/>
          <p:nvPr userDrawn="1"/>
        </p:nvSpPr>
        <p:spPr>
          <a:xfrm>
            <a:off x="184404" y="182880"/>
            <a:ext cx="11823192" cy="6492240"/>
          </a:xfrm>
          <a:prstGeom prst="roundRect">
            <a:avLst>
              <a:gd name="adj" fmla="val 36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8B9319-27C0-A2A8-600B-1132DC0DF81E}"/>
              </a:ext>
            </a:extLst>
          </p:cNvPr>
          <p:cNvSpPr>
            <a:spLocks noGrp="1"/>
          </p:cNvSpPr>
          <p:nvPr>
            <p:ph type="title" hasCustomPrompt="1"/>
          </p:nvPr>
        </p:nvSpPr>
        <p:spPr>
          <a:xfrm>
            <a:off x="381000" y="548005"/>
            <a:ext cx="3657600" cy="1097280"/>
          </a:xfrm>
        </p:spPr>
        <p:txBody>
          <a:bodyPr anchor="t" anchorCtr="0">
            <a:normAutofit/>
          </a:bodyPr>
          <a:lstStyle>
            <a:lvl1pPr>
              <a:defRPr sz="2200"/>
            </a:lvl1pPr>
          </a:lstStyle>
          <a:p>
            <a:r>
              <a:rPr lang="en-US" dirty="0"/>
              <a:t>CLICK TO EDIT MASTER TITLE STYLE</a:t>
            </a:r>
          </a:p>
        </p:txBody>
      </p:sp>
      <p:sp>
        <p:nvSpPr>
          <p:cNvPr id="3" name="Picture Placeholder 2">
            <a:extLst>
              <a:ext uri="{FF2B5EF4-FFF2-40B4-BE49-F238E27FC236}">
                <a16:creationId xmlns:a16="http://schemas.microsoft.com/office/drawing/2014/main" id="{7768EEFF-6F6E-502F-B521-04406418C22B}"/>
              </a:ext>
            </a:extLst>
          </p:cNvPr>
          <p:cNvSpPr>
            <a:spLocks noGrp="1"/>
          </p:cNvSpPr>
          <p:nvPr>
            <p:ph type="pic" idx="1"/>
          </p:nvPr>
        </p:nvSpPr>
        <p:spPr>
          <a:xfrm>
            <a:off x="4495799" y="549275"/>
            <a:ext cx="7315200" cy="576072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98607A6-3E28-7C8D-8195-C8F1AEC57C98}"/>
              </a:ext>
            </a:extLst>
          </p:cNvPr>
          <p:cNvSpPr>
            <a:spLocks noGrp="1"/>
          </p:cNvSpPr>
          <p:nvPr>
            <p:ph type="body" sz="half" idx="2"/>
          </p:nvPr>
        </p:nvSpPr>
        <p:spPr>
          <a:xfrm>
            <a:off x="381000" y="1645285"/>
            <a:ext cx="3657600" cy="466471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3C5570C0-F85C-F7DF-5407-5E05B70D9FB9}"/>
              </a:ext>
            </a:extLst>
          </p:cNvPr>
          <p:cNvSpPr>
            <a:spLocks noGrp="1"/>
          </p:cNvSpPr>
          <p:nvPr>
            <p:ph type="ftr" sz="quarter" idx="11"/>
          </p:nvPr>
        </p:nvSpPr>
        <p:spPr/>
        <p:txBody>
          <a:bodyPr/>
          <a:lstStyle/>
          <a:p>
            <a:r>
              <a:rPr lang="en-US" dirty="0"/>
              <a:t>DEPARTMENT OF ENVIRONMENTAL CONSERVATION</a:t>
            </a:r>
          </a:p>
        </p:txBody>
      </p:sp>
      <p:sp>
        <p:nvSpPr>
          <p:cNvPr id="7" name="Slide Number Placeholder 6">
            <a:extLst>
              <a:ext uri="{FF2B5EF4-FFF2-40B4-BE49-F238E27FC236}">
                <a16:creationId xmlns:a16="http://schemas.microsoft.com/office/drawing/2014/main" id="{2E300ABF-D00B-3B4A-85E3-434CA9208EE9}"/>
              </a:ext>
            </a:extLst>
          </p:cNvPr>
          <p:cNvSpPr>
            <a:spLocks noGrp="1"/>
          </p:cNvSpPr>
          <p:nvPr>
            <p:ph type="sldNum" sz="quarter" idx="12"/>
          </p:nvPr>
        </p:nvSpPr>
        <p:spPr/>
        <p:txBody>
          <a:bodyPr/>
          <a:lstStyle/>
          <a:p>
            <a:fld id="{60CF4E4B-C868-4B68-84E6-4F22F9630490}" type="slidenum">
              <a:rPr lang="en-US" smtClean="0"/>
              <a:t>‹#›</a:t>
            </a:fld>
            <a:endParaRPr lang="en-US"/>
          </a:p>
        </p:txBody>
      </p:sp>
    </p:spTree>
    <p:extLst>
      <p:ext uri="{BB962C8B-B14F-4D97-AF65-F5344CB8AC3E}">
        <p14:creationId xmlns:p14="http://schemas.microsoft.com/office/powerpoint/2010/main" val="2533615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7" name="Rounded Rectangle 10">
            <a:extLst>
              <a:ext uri="{FF2B5EF4-FFF2-40B4-BE49-F238E27FC236}">
                <a16:creationId xmlns:a16="http://schemas.microsoft.com/office/drawing/2014/main" id="{8B412668-54D0-9226-E83C-E0B4150CEAA6}"/>
              </a:ext>
            </a:extLst>
          </p:cNvPr>
          <p:cNvSpPr/>
          <p:nvPr userDrawn="1"/>
        </p:nvSpPr>
        <p:spPr>
          <a:xfrm>
            <a:off x="184404" y="182880"/>
            <a:ext cx="11823192" cy="6492240"/>
          </a:xfrm>
          <a:prstGeom prst="roundRect">
            <a:avLst>
              <a:gd name="adj" fmla="val 36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raphic 1">
            <a:extLst>
              <a:ext uri="{FF2B5EF4-FFF2-40B4-BE49-F238E27FC236}">
                <a16:creationId xmlns:a16="http://schemas.microsoft.com/office/drawing/2014/main" id="{1BC07F7B-7339-F980-E695-92FA9465F1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40328" y="2468880"/>
            <a:ext cx="6311343" cy="1920240"/>
          </a:xfrm>
          <a:prstGeom prst="rect">
            <a:avLst/>
          </a:prstGeom>
        </p:spPr>
      </p:pic>
    </p:spTree>
    <p:extLst>
      <p:ext uri="{BB962C8B-B14F-4D97-AF65-F5344CB8AC3E}">
        <p14:creationId xmlns:p14="http://schemas.microsoft.com/office/powerpoint/2010/main" val="1703845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ounded Rectangle 10">
            <a:extLst>
              <a:ext uri="{FF2B5EF4-FFF2-40B4-BE49-F238E27FC236}">
                <a16:creationId xmlns:a16="http://schemas.microsoft.com/office/drawing/2014/main" id="{DF5202E8-8ABD-1CDC-17AB-02436806E008}"/>
              </a:ext>
            </a:extLst>
          </p:cNvPr>
          <p:cNvSpPr/>
          <p:nvPr userDrawn="1"/>
        </p:nvSpPr>
        <p:spPr>
          <a:xfrm>
            <a:off x="184404" y="182880"/>
            <a:ext cx="11823192" cy="6492240"/>
          </a:xfrm>
          <a:prstGeom prst="roundRect">
            <a:avLst>
              <a:gd name="adj" fmla="val 36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5CD34F-3CCD-7017-FE44-71C34F0CB71D}"/>
              </a:ext>
            </a:extLst>
          </p:cNvPr>
          <p:cNvSpPr>
            <a:spLocks noGrp="1"/>
          </p:cNvSpPr>
          <p:nvPr>
            <p:ph type="ctrTitle" hasCustomPrompt="1"/>
          </p:nvPr>
        </p:nvSpPr>
        <p:spPr>
          <a:xfrm>
            <a:off x="184404" y="2020835"/>
            <a:ext cx="11823192" cy="2898636"/>
          </a:xfrm>
        </p:spPr>
        <p:txBody>
          <a:bodyPr anchor="ctr" anchorCtr="1"/>
          <a:lstStyle>
            <a:lvl1pPr algn="ctr">
              <a:defRPr sz="6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C9E9317E-5813-32DD-0E11-91A9E06702A8}"/>
              </a:ext>
            </a:extLst>
          </p:cNvPr>
          <p:cNvSpPr>
            <a:spLocks noGrp="1"/>
          </p:cNvSpPr>
          <p:nvPr>
            <p:ph type="subTitle" idx="1" hasCustomPrompt="1"/>
          </p:nvPr>
        </p:nvSpPr>
        <p:spPr>
          <a:xfrm>
            <a:off x="1402255" y="4919472"/>
            <a:ext cx="8930289" cy="969264"/>
          </a:xfrm>
          <a:solidFill>
            <a:schemeClr val="tx2"/>
          </a:solidFill>
        </p:spPr>
        <p:txBody>
          <a:bodyPr anchor="ctr" anchorCtr="1"/>
          <a:lstStyle>
            <a:lvl1pPr marL="0" indent="0" algn="ctr">
              <a:buNone/>
              <a:defRPr sz="1800" spc="3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STYLES</a:t>
            </a:r>
          </a:p>
        </p:txBody>
      </p:sp>
      <p:sp>
        <p:nvSpPr>
          <p:cNvPr id="4" name="Date Placeholder 3">
            <a:extLst>
              <a:ext uri="{FF2B5EF4-FFF2-40B4-BE49-F238E27FC236}">
                <a16:creationId xmlns:a16="http://schemas.microsoft.com/office/drawing/2014/main" id="{779A6D79-C30B-CB80-B827-9A51A289B2F9}"/>
              </a:ext>
            </a:extLst>
          </p:cNvPr>
          <p:cNvSpPr>
            <a:spLocks noGrp="1"/>
          </p:cNvSpPr>
          <p:nvPr>
            <p:ph type="dt" sz="half" idx="10"/>
          </p:nvPr>
        </p:nvSpPr>
        <p:spPr>
          <a:xfrm>
            <a:off x="184404" y="5888736"/>
            <a:ext cx="11823191" cy="786383"/>
          </a:xfrm>
          <a:prstGeom prst="rect">
            <a:avLst/>
          </a:prstGeom>
        </p:spPr>
        <p:txBody>
          <a:bodyPr anchor="ctr" anchorCtr="1"/>
          <a:lstStyle>
            <a:lvl1pPr algn="ctr">
              <a:defRPr sz="1400">
                <a:solidFill>
                  <a:schemeClr val="tx1"/>
                </a:solidFill>
              </a:defRPr>
            </a:lvl1pPr>
          </a:lstStyle>
          <a:p>
            <a:r>
              <a:rPr lang="en-US"/>
              <a:t>OCTOBER 3, 2024</a:t>
            </a:r>
          </a:p>
        </p:txBody>
      </p:sp>
      <p:pic>
        <p:nvPicPr>
          <p:cNvPr id="12" name="Graphic 11">
            <a:extLst>
              <a:ext uri="{FF2B5EF4-FFF2-40B4-BE49-F238E27FC236}">
                <a16:creationId xmlns:a16="http://schemas.microsoft.com/office/drawing/2014/main" id="{E9044B2A-071D-55B6-E0FB-CCB54ACB423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23727" y="777251"/>
            <a:ext cx="4087346" cy="1243584"/>
          </a:xfrm>
          <a:prstGeom prst="rect">
            <a:avLst/>
          </a:prstGeom>
        </p:spPr>
      </p:pic>
    </p:spTree>
    <p:extLst>
      <p:ext uri="{BB962C8B-B14F-4D97-AF65-F5344CB8AC3E}">
        <p14:creationId xmlns:p14="http://schemas.microsoft.com/office/powerpoint/2010/main" val="3056321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ounded Rectangle 10">
            <a:extLst>
              <a:ext uri="{FF2B5EF4-FFF2-40B4-BE49-F238E27FC236}">
                <a16:creationId xmlns:a16="http://schemas.microsoft.com/office/drawing/2014/main" id="{18108633-A030-6996-7E18-2E239648EAFD}"/>
              </a:ext>
            </a:extLst>
          </p:cNvPr>
          <p:cNvSpPr/>
          <p:nvPr userDrawn="1"/>
        </p:nvSpPr>
        <p:spPr>
          <a:xfrm>
            <a:off x="184404" y="182880"/>
            <a:ext cx="11823192" cy="6492240"/>
          </a:xfrm>
          <a:prstGeom prst="roundRect">
            <a:avLst>
              <a:gd name="adj" fmla="val 36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3125AA-DC42-3694-E261-949B45CF3647}"/>
              </a:ext>
            </a:extLst>
          </p:cNvPr>
          <p:cNvSpPr>
            <a:spLocks noGrp="1"/>
          </p:cNvSpPr>
          <p:nvPr>
            <p:ph type="title" hasCustomPrompt="1"/>
          </p:nvPr>
        </p:nvSpPr>
        <p:spPr>
          <a:xfrm>
            <a:off x="381000" y="548640"/>
            <a:ext cx="11430000" cy="5760720"/>
          </a:xfrm>
        </p:spPr>
        <p:txBody>
          <a:bodyPr anchor="ctr" anchorCtr="1"/>
          <a:lstStyle>
            <a:lvl1pPr algn="ctr">
              <a:defRPr sz="6000">
                <a:solidFill>
                  <a:schemeClr val="tx1"/>
                </a:solidFill>
              </a:defRPr>
            </a:lvl1pPr>
          </a:lstStyle>
          <a:p>
            <a:r>
              <a:rPr lang="en-US"/>
              <a:t>CLICK TO EDIT MASTER TITLE STYLE</a:t>
            </a:r>
          </a:p>
        </p:txBody>
      </p:sp>
    </p:spTree>
    <p:extLst>
      <p:ext uri="{BB962C8B-B14F-4D97-AF65-F5344CB8AC3E}">
        <p14:creationId xmlns:p14="http://schemas.microsoft.com/office/powerpoint/2010/main" val="1793553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ounded Rectangle 10">
            <a:extLst>
              <a:ext uri="{FF2B5EF4-FFF2-40B4-BE49-F238E27FC236}">
                <a16:creationId xmlns:a16="http://schemas.microsoft.com/office/drawing/2014/main" id="{18108633-A030-6996-7E18-2E239648EAFD}"/>
              </a:ext>
            </a:extLst>
          </p:cNvPr>
          <p:cNvSpPr/>
          <p:nvPr userDrawn="1"/>
        </p:nvSpPr>
        <p:spPr>
          <a:xfrm>
            <a:off x="184404" y="182880"/>
            <a:ext cx="11823192" cy="6492240"/>
          </a:xfrm>
          <a:prstGeom prst="roundRect">
            <a:avLst>
              <a:gd name="adj" fmla="val 36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3125AA-DC42-3694-E261-949B45CF3647}"/>
              </a:ext>
            </a:extLst>
          </p:cNvPr>
          <p:cNvSpPr>
            <a:spLocks noGrp="1"/>
          </p:cNvSpPr>
          <p:nvPr>
            <p:ph type="title" hasCustomPrompt="1"/>
          </p:nvPr>
        </p:nvSpPr>
        <p:spPr>
          <a:xfrm>
            <a:off x="381000" y="548640"/>
            <a:ext cx="11430000" cy="5029200"/>
          </a:xfrm>
        </p:spPr>
        <p:txBody>
          <a:bodyPr anchor="ctr" anchorCtr="1"/>
          <a:lstStyle>
            <a:lvl1pPr algn="ctr">
              <a:defRPr sz="6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903DB64B-615D-9444-63BD-7FDD41A7283B}"/>
              </a:ext>
            </a:extLst>
          </p:cNvPr>
          <p:cNvSpPr>
            <a:spLocks noGrp="1"/>
          </p:cNvSpPr>
          <p:nvPr>
            <p:ph type="subTitle" idx="1" hasCustomPrompt="1"/>
          </p:nvPr>
        </p:nvSpPr>
        <p:spPr>
          <a:xfrm>
            <a:off x="381000" y="5577840"/>
            <a:ext cx="11430000" cy="731520"/>
          </a:xfrm>
        </p:spPr>
        <p:txBody>
          <a:bodyPr anchor="t" anchorCtr="1"/>
          <a:lstStyle>
            <a:lvl1pPr marL="0" indent="0" algn="ctr">
              <a:buNone/>
              <a:defRPr sz="18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STYLES</a:t>
            </a:r>
          </a:p>
        </p:txBody>
      </p:sp>
    </p:spTree>
    <p:extLst>
      <p:ext uri="{BB962C8B-B14F-4D97-AF65-F5344CB8AC3E}">
        <p14:creationId xmlns:p14="http://schemas.microsoft.com/office/powerpoint/2010/main" val="2761755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9112F6-EF1F-F7F0-3616-ECFB3D08651A}"/>
              </a:ext>
            </a:extLst>
          </p:cNvPr>
          <p:cNvSpPr/>
          <p:nvPr userDrawn="1"/>
        </p:nvSpPr>
        <p:spPr>
          <a:xfrm>
            <a:off x="0" y="0"/>
            <a:ext cx="12192000" cy="6858000"/>
          </a:xfrm>
          <a:prstGeom prst="rect">
            <a:avLst/>
          </a:prstGeom>
          <a:solidFill>
            <a:srgbClr val="233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10">
            <a:extLst>
              <a:ext uri="{FF2B5EF4-FFF2-40B4-BE49-F238E27FC236}">
                <a16:creationId xmlns:a16="http://schemas.microsoft.com/office/drawing/2014/main" id="{4F6A97AF-05FE-84AE-AA10-6129B710AB9D}"/>
              </a:ext>
            </a:extLst>
          </p:cNvPr>
          <p:cNvSpPr/>
          <p:nvPr userDrawn="1"/>
        </p:nvSpPr>
        <p:spPr>
          <a:xfrm>
            <a:off x="184404" y="182880"/>
            <a:ext cx="11823192" cy="6492240"/>
          </a:xfrm>
          <a:prstGeom prst="roundRect">
            <a:avLst>
              <a:gd name="adj" fmla="val 36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Same Side Corner Rectangle 19">
            <a:extLst>
              <a:ext uri="{FF2B5EF4-FFF2-40B4-BE49-F238E27FC236}">
                <a16:creationId xmlns:a16="http://schemas.microsoft.com/office/drawing/2014/main" id="{FB081504-17A6-6E92-F03B-855298B4EAA4}"/>
              </a:ext>
            </a:extLst>
          </p:cNvPr>
          <p:cNvSpPr/>
          <p:nvPr userDrawn="1"/>
        </p:nvSpPr>
        <p:spPr>
          <a:xfrm>
            <a:off x="184403" y="182880"/>
            <a:ext cx="11823192" cy="749931"/>
          </a:xfrm>
          <a:prstGeom prst="round2SameRect">
            <a:avLst>
              <a:gd name="adj1" fmla="val 31537"/>
              <a:gd name="adj2" fmla="val 0"/>
            </a:avLst>
          </a:prstGeom>
          <a:solidFill>
            <a:srgbClr val="D0D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31780A-8B60-B38D-F223-AE7DBDB4A872}"/>
              </a:ext>
            </a:extLst>
          </p:cNvPr>
          <p:cNvSpPr>
            <a:spLocks noGrp="1"/>
          </p:cNvSpPr>
          <p:nvPr>
            <p:ph type="title" hasCustomPrompt="1"/>
          </p:nvPr>
        </p:nvSpPr>
        <p:spPr>
          <a:xfrm>
            <a:off x="380999" y="182880"/>
            <a:ext cx="11430000" cy="749931"/>
          </a:xfrm>
        </p:spPr>
        <p:txBody>
          <a:bodyPr>
            <a:normAutofit/>
          </a:bodyPr>
          <a:lstStyle>
            <a:lvl1pPr>
              <a:defRPr sz="2200" b="1"/>
            </a:lvl1pPr>
          </a:lstStyle>
          <a:p>
            <a:r>
              <a:rPr lang="en-US"/>
              <a:t>CLICK TO EDIT MASTER TITLE STYLE</a:t>
            </a:r>
          </a:p>
        </p:txBody>
      </p:sp>
      <p:sp>
        <p:nvSpPr>
          <p:cNvPr id="3" name="Content Placeholder 2">
            <a:extLst>
              <a:ext uri="{FF2B5EF4-FFF2-40B4-BE49-F238E27FC236}">
                <a16:creationId xmlns:a16="http://schemas.microsoft.com/office/drawing/2014/main" id="{A1DCF714-304E-F4B2-152A-367903ED64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0EB50BC-A230-A3CC-AC4C-3E3AFE39C994}"/>
              </a:ext>
            </a:extLst>
          </p:cNvPr>
          <p:cNvSpPr>
            <a:spLocks noGrp="1"/>
          </p:cNvSpPr>
          <p:nvPr>
            <p:ph type="ftr" sz="quarter" idx="11"/>
          </p:nvPr>
        </p:nvSpPr>
        <p:spPr>
          <a:xfrm>
            <a:off x="381000" y="6309995"/>
            <a:ext cx="10972799" cy="365125"/>
          </a:xfrm>
        </p:spPr>
        <p:txBody>
          <a:bodyPr/>
          <a:lstStyle/>
          <a:p>
            <a:r>
              <a:rPr lang="en-US"/>
              <a:t>DEPARTMENT OF ENVIRONMENTAL CONSERVATION</a:t>
            </a:r>
          </a:p>
        </p:txBody>
      </p:sp>
      <p:sp>
        <p:nvSpPr>
          <p:cNvPr id="6" name="Slide Number Placeholder 5">
            <a:extLst>
              <a:ext uri="{FF2B5EF4-FFF2-40B4-BE49-F238E27FC236}">
                <a16:creationId xmlns:a16="http://schemas.microsoft.com/office/drawing/2014/main" id="{3F0B8271-A349-494A-7ACC-C662E6B8735B}"/>
              </a:ext>
            </a:extLst>
          </p:cNvPr>
          <p:cNvSpPr>
            <a:spLocks noGrp="1"/>
          </p:cNvSpPr>
          <p:nvPr>
            <p:ph type="sldNum" sz="quarter" idx="12"/>
          </p:nvPr>
        </p:nvSpPr>
        <p:spPr>
          <a:xfrm>
            <a:off x="11353799" y="6309995"/>
            <a:ext cx="457200" cy="365125"/>
          </a:xfrm>
        </p:spPr>
        <p:txBody>
          <a:bodyPr/>
          <a:lstStyle>
            <a:lvl1pPr>
              <a:defRPr sz="1400">
                <a:solidFill>
                  <a:srgbClr val="000000"/>
                </a:solidFill>
              </a:defRPr>
            </a:lvl1pPr>
          </a:lstStyle>
          <a:p>
            <a:fld id="{60CF4E4B-C868-4B68-84E6-4F22F9630490}" type="slidenum">
              <a:rPr lang="en-US" smtClean="0"/>
              <a:pPr/>
              <a:t>‹#›</a:t>
            </a:fld>
            <a:endParaRPr lang="en-US"/>
          </a:p>
        </p:txBody>
      </p:sp>
    </p:spTree>
    <p:extLst>
      <p:ext uri="{BB962C8B-B14F-4D97-AF65-F5344CB8AC3E}">
        <p14:creationId xmlns:p14="http://schemas.microsoft.com/office/powerpoint/2010/main" val="2329613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9D085-556D-57B7-3405-C1A4B982C9DE}"/>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263A25-8AB3-A7CA-99A2-05C0B0644C46}"/>
              </a:ext>
            </a:extLst>
          </p:cNvPr>
          <p:cNvSpPr>
            <a:spLocks noGrp="1"/>
          </p:cNvSpPr>
          <p:nvPr>
            <p:ph sz="half" idx="1"/>
          </p:nvPr>
        </p:nvSpPr>
        <p:spPr>
          <a:xfrm>
            <a:off x="380999" y="1188719"/>
            <a:ext cx="5486400" cy="5121275"/>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37BA08-8935-BF84-11CB-CBBBD8CFA90F}"/>
              </a:ext>
            </a:extLst>
          </p:cNvPr>
          <p:cNvSpPr>
            <a:spLocks noGrp="1"/>
          </p:cNvSpPr>
          <p:nvPr>
            <p:ph sz="half" idx="2"/>
          </p:nvPr>
        </p:nvSpPr>
        <p:spPr>
          <a:xfrm>
            <a:off x="6324599" y="1188719"/>
            <a:ext cx="5486400" cy="5121275"/>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5B07E86-CF2A-50AD-809D-D9CE261DF2A9}"/>
              </a:ext>
            </a:extLst>
          </p:cNvPr>
          <p:cNvSpPr>
            <a:spLocks noGrp="1"/>
          </p:cNvSpPr>
          <p:nvPr>
            <p:ph type="ftr" sz="quarter" idx="11"/>
          </p:nvPr>
        </p:nvSpPr>
        <p:spPr/>
        <p:txBody>
          <a:bodyPr/>
          <a:lstStyle/>
          <a:p>
            <a:r>
              <a:rPr lang="en-US"/>
              <a:t>DEPARTMENT OF ENVIRONMENTAL CONSERVATION</a:t>
            </a:r>
          </a:p>
        </p:txBody>
      </p:sp>
      <p:sp>
        <p:nvSpPr>
          <p:cNvPr id="7" name="Slide Number Placeholder 6">
            <a:extLst>
              <a:ext uri="{FF2B5EF4-FFF2-40B4-BE49-F238E27FC236}">
                <a16:creationId xmlns:a16="http://schemas.microsoft.com/office/drawing/2014/main" id="{DFC9C59A-7CE5-D211-A90D-8ED26C71ACEB}"/>
              </a:ext>
            </a:extLst>
          </p:cNvPr>
          <p:cNvSpPr>
            <a:spLocks noGrp="1"/>
          </p:cNvSpPr>
          <p:nvPr>
            <p:ph type="sldNum" sz="quarter" idx="12"/>
          </p:nvPr>
        </p:nvSpPr>
        <p:spPr/>
        <p:txBody>
          <a:bodyPr/>
          <a:lstStyle/>
          <a:p>
            <a:fld id="{60CF4E4B-C868-4B68-84E6-4F22F9630490}" type="slidenum">
              <a:rPr lang="en-US" smtClean="0"/>
              <a:t>‹#›</a:t>
            </a:fld>
            <a:endParaRPr lang="en-US"/>
          </a:p>
        </p:txBody>
      </p:sp>
    </p:spTree>
    <p:extLst>
      <p:ext uri="{BB962C8B-B14F-4D97-AF65-F5344CB8AC3E}">
        <p14:creationId xmlns:p14="http://schemas.microsoft.com/office/powerpoint/2010/main" val="271259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97FA-C5C6-61FB-B866-B76FFE781A0F}"/>
              </a:ext>
            </a:extLst>
          </p:cNvPr>
          <p:cNvSpPr>
            <a:spLocks noGrp="1"/>
          </p:cNvSpPr>
          <p:nvPr>
            <p:ph type="title" hasCustomPrompt="1"/>
          </p:nvPr>
        </p:nvSpPr>
        <p:spPr>
          <a:xfrm>
            <a:off x="380999" y="182879"/>
            <a:ext cx="11430000" cy="749808"/>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00E805-A1EC-C406-35EF-D216E24685C6}"/>
              </a:ext>
            </a:extLst>
          </p:cNvPr>
          <p:cNvSpPr>
            <a:spLocks noGrp="1"/>
          </p:cNvSpPr>
          <p:nvPr>
            <p:ph type="body" idx="1"/>
          </p:nvPr>
        </p:nvSpPr>
        <p:spPr>
          <a:xfrm>
            <a:off x="381000" y="1188720"/>
            <a:ext cx="5486400" cy="823912"/>
          </a:xfrm>
        </p:spPr>
        <p:txBody>
          <a:bodyPr anchor="ctr" anchorCtr="0">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684EB8-01AD-78A4-1AE4-303BB0C22414}"/>
              </a:ext>
            </a:extLst>
          </p:cNvPr>
          <p:cNvSpPr>
            <a:spLocks noGrp="1"/>
          </p:cNvSpPr>
          <p:nvPr>
            <p:ph sz="half" idx="2"/>
          </p:nvPr>
        </p:nvSpPr>
        <p:spPr>
          <a:xfrm>
            <a:off x="381000" y="2012632"/>
            <a:ext cx="5486400" cy="429736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9042B6-C270-20D7-59DF-FE2BF0B5F117}"/>
              </a:ext>
            </a:extLst>
          </p:cNvPr>
          <p:cNvSpPr>
            <a:spLocks noGrp="1"/>
          </p:cNvSpPr>
          <p:nvPr>
            <p:ph type="body" sz="quarter" idx="3"/>
          </p:nvPr>
        </p:nvSpPr>
        <p:spPr>
          <a:xfrm>
            <a:off x="6324602" y="1188720"/>
            <a:ext cx="5486400" cy="823912"/>
          </a:xfrm>
        </p:spPr>
        <p:txBody>
          <a:bodyPr anchor="ctr" anchorCtr="0">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6A99C2-16FB-96B6-650C-6A6999CB6CEC}"/>
              </a:ext>
            </a:extLst>
          </p:cNvPr>
          <p:cNvSpPr>
            <a:spLocks noGrp="1"/>
          </p:cNvSpPr>
          <p:nvPr>
            <p:ph sz="quarter" idx="4"/>
          </p:nvPr>
        </p:nvSpPr>
        <p:spPr>
          <a:xfrm>
            <a:off x="6324602" y="2012632"/>
            <a:ext cx="5486400" cy="429736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C035019A-C446-2D36-3CE0-A45352F58427}"/>
              </a:ext>
            </a:extLst>
          </p:cNvPr>
          <p:cNvSpPr>
            <a:spLocks noGrp="1"/>
          </p:cNvSpPr>
          <p:nvPr>
            <p:ph type="ftr" sz="quarter" idx="11"/>
          </p:nvPr>
        </p:nvSpPr>
        <p:spPr/>
        <p:txBody>
          <a:bodyPr/>
          <a:lstStyle/>
          <a:p>
            <a:r>
              <a:rPr lang="en-US"/>
              <a:t>DEPARTMENT OF ENVIRONMENTAL CONSERVATION</a:t>
            </a:r>
          </a:p>
        </p:txBody>
      </p:sp>
      <p:sp>
        <p:nvSpPr>
          <p:cNvPr id="9" name="Slide Number Placeholder 8">
            <a:extLst>
              <a:ext uri="{FF2B5EF4-FFF2-40B4-BE49-F238E27FC236}">
                <a16:creationId xmlns:a16="http://schemas.microsoft.com/office/drawing/2014/main" id="{C45EE699-8EC3-40EF-C8C4-C00A528F3B5D}"/>
              </a:ext>
            </a:extLst>
          </p:cNvPr>
          <p:cNvSpPr>
            <a:spLocks noGrp="1"/>
          </p:cNvSpPr>
          <p:nvPr>
            <p:ph type="sldNum" sz="quarter" idx="12"/>
          </p:nvPr>
        </p:nvSpPr>
        <p:spPr/>
        <p:txBody>
          <a:bodyPr/>
          <a:lstStyle/>
          <a:p>
            <a:fld id="{60CF4E4B-C868-4B68-84E6-4F22F9630490}" type="slidenum">
              <a:rPr lang="en-US" smtClean="0"/>
              <a:t>‹#›</a:t>
            </a:fld>
            <a:endParaRPr lang="en-US"/>
          </a:p>
        </p:txBody>
      </p:sp>
    </p:spTree>
    <p:extLst>
      <p:ext uri="{BB962C8B-B14F-4D97-AF65-F5344CB8AC3E}">
        <p14:creationId xmlns:p14="http://schemas.microsoft.com/office/powerpoint/2010/main" val="1923570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527C8-1A84-21EF-F1C9-FE73446785E0}"/>
              </a:ext>
            </a:extLst>
          </p:cNvPr>
          <p:cNvSpPr>
            <a:spLocks noGrp="1"/>
          </p:cNvSpPr>
          <p:nvPr>
            <p:ph type="title" hasCustomPrompt="1"/>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8E367ED8-C96D-F74C-E84F-0F83CEC3E63B}"/>
              </a:ext>
            </a:extLst>
          </p:cNvPr>
          <p:cNvSpPr>
            <a:spLocks noGrp="1"/>
          </p:cNvSpPr>
          <p:nvPr>
            <p:ph type="ftr" sz="quarter" idx="11"/>
          </p:nvPr>
        </p:nvSpPr>
        <p:spPr/>
        <p:txBody>
          <a:bodyPr/>
          <a:lstStyle/>
          <a:p>
            <a:r>
              <a:rPr lang="en-US"/>
              <a:t>DEPARTMENT OF ENVIRONMENTAL CONSERVATION</a:t>
            </a:r>
          </a:p>
        </p:txBody>
      </p:sp>
      <p:sp>
        <p:nvSpPr>
          <p:cNvPr id="5" name="Slide Number Placeholder 4">
            <a:extLst>
              <a:ext uri="{FF2B5EF4-FFF2-40B4-BE49-F238E27FC236}">
                <a16:creationId xmlns:a16="http://schemas.microsoft.com/office/drawing/2014/main" id="{EC531E5C-BACB-3CDE-8E4E-393928245AFF}"/>
              </a:ext>
            </a:extLst>
          </p:cNvPr>
          <p:cNvSpPr>
            <a:spLocks noGrp="1"/>
          </p:cNvSpPr>
          <p:nvPr>
            <p:ph type="sldNum" sz="quarter" idx="12"/>
          </p:nvPr>
        </p:nvSpPr>
        <p:spPr/>
        <p:txBody>
          <a:bodyPr/>
          <a:lstStyle/>
          <a:p>
            <a:fld id="{60CF4E4B-C868-4B68-84E6-4F22F9630490}" type="slidenum">
              <a:rPr lang="en-US" smtClean="0"/>
              <a:t>‹#›</a:t>
            </a:fld>
            <a:endParaRPr lang="en-US"/>
          </a:p>
        </p:txBody>
      </p:sp>
    </p:spTree>
    <p:extLst>
      <p:ext uri="{BB962C8B-B14F-4D97-AF65-F5344CB8AC3E}">
        <p14:creationId xmlns:p14="http://schemas.microsoft.com/office/powerpoint/2010/main" val="2291639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ounded Rectangle 10">
            <a:extLst>
              <a:ext uri="{FF2B5EF4-FFF2-40B4-BE49-F238E27FC236}">
                <a16:creationId xmlns:a16="http://schemas.microsoft.com/office/drawing/2014/main" id="{721949A5-1436-88FB-2B6C-A90F59A5C1FC}"/>
              </a:ext>
            </a:extLst>
          </p:cNvPr>
          <p:cNvSpPr/>
          <p:nvPr userDrawn="1"/>
        </p:nvSpPr>
        <p:spPr>
          <a:xfrm>
            <a:off x="184404" y="182880"/>
            <a:ext cx="11823192" cy="6492240"/>
          </a:xfrm>
          <a:prstGeom prst="roundRect">
            <a:avLst>
              <a:gd name="adj" fmla="val 36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E016DE9A-C446-2796-BA54-744A42E4E177}"/>
              </a:ext>
            </a:extLst>
          </p:cNvPr>
          <p:cNvSpPr>
            <a:spLocks noGrp="1"/>
          </p:cNvSpPr>
          <p:nvPr>
            <p:ph type="ftr" sz="quarter" idx="11"/>
          </p:nvPr>
        </p:nvSpPr>
        <p:spPr/>
        <p:txBody>
          <a:bodyPr/>
          <a:lstStyle/>
          <a:p>
            <a:r>
              <a:rPr lang="en-US"/>
              <a:t>DEPARTMENT OF ENVIRONMENTAL CONSERVATION</a:t>
            </a:r>
          </a:p>
        </p:txBody>
      </p:sp>
      <p:sp>
        <p:nvSpPr>
          <p:cNvPr id="4" name="Slide Number Placeholder 3">
            <a:extLst>
              <a:ext uri="{FF2B5EF4-FFF2-40B4-BE49-F238E27FC236}">
                <a16:creationId xmlns:a16="http://schemas.microsoft.com/office/drawing/2014/main" id="{949020FA-0921-E55E-BE60-CCB4CCF40AF5}"/>
              </a:ext>
            </a:extLst>
          </p:cNvPr>
          <p:cNvSpPr>
            <a:spLocks noGrp="1"/>
          </p:cNvSpPr>
          <p:nvPr>
            <p:ph type="sldNum" sz="quarter" idx="12"/>
          </p:nvPr>
        </p:nvSpPr>
        <p:spPr/>
        <p:txBody>
          <a:bodyPr/>
          <a:lstStyle/>
          <a:p>
            <a:fld id="{60CF4E4B-C868-4B68-84E6-4F22F9630490}" type="slidenum">
              <a:rPr lang="en-US" smtClean="0"/>
              <a:t>‹#›</a:t>
            </a:fld>
            <a:endParaRPr lang="en-US"/>
          </a:p>
        </p:txBody>
      </p:sp>
    </p:spTree>
    <p:extLst>
      <p:ext uri="{BB962C8B-B14F-4D97-AF65-F5344CB8AC3E}">
        <p14:creationId xmlns:p14="http://schemas.microsoft.com/office/powerpoint/2010/main" val="2007516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ounded Rectangle 10">
            <a:extLst>
              <a:ext uri="{FF2B5EF4-FFF2-40B4-BE49-F238E27FC236}">
                <a16:creationId xmlns:a16="http://schemas.microsoft.com/office/drawing/2014/main" id="{18108633-A030-6996-7E18-2E239648EAFD}"/>
              </a:ext>
            </a:extLst>
          </p:cNvPr>
          <p:cNvSpPr/>
          <p:nvPr userDrawn="1"/>
        </p:nvSpPr>
        <p:spPr>
          <a:xfrm>
            <a:off x="184404" y="182880"/>
            <a:ext cx="11823192" cy="6492240"/>
          </a:xfrm>
          <a:prstGeom prst="roundRect">
            <a:avLst>
              <a:gd name="adj" fmla="val 36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E3125AA-DC42-3694-E261-949B45CF3647}"/>
              </a:ext>
            </a:extLst>
          </p:cNvPr>
          <p:cNvSpPr>
            <a:spLocks noGrp="1"/>
          </p:cNvSpPr>
          <p:nvPr>
            <p:ph type="title" hasCustomPrompt="1"/>
          </p:nvPr>
        </p:nvSpPr>
        <p:spPr>
          <a:xfrm>
            <a:off x="381000" y="548640"/>
            <a:ext cx="11430000" cy="5760720"/>
          </a:xfrm>
        </p:spPr>
        <p:txBody>
          <a:bodyPr anchor="ctr" anchorCtr="1"/>
          <a:lstStyle>
            <a:lvl1pPr algn="ctr">
              <a:defRPr sz="60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7396788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ounded Rectangle 10">
            <a:extLst>
              <a:ext uri="{FF2B5EF4-FFF2-40B4-BE49-F238E27FC236}">
                <a16:creationId xmlns:a16="http://schemas.microsoft.com/office/drawing/2014/main" id="{6A8B1FC5-AE3A-53AC-0ADA-2FCB6A4D29FB}"/>
              </a:ext>
            </a:extLst>
          </p:cNvPr>
          <p:cNvSpPr/>
          <p:nvPr userDrawn="1"/>
        </p:nvSpPr>
        <p:spPr>
          <a:xfrm>
            <a:off x="184404" y="182880"/>
            <a:ext cx="11823192" cy="6492240"/>
          </a:xfrm>
          <a:prstGeom prst="roundRect">
            <a:avLst>
              <a:gd name="adj" fmla="val 36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6409DC-1008-EAAB-4E5B-0EFA6A52C650}"/>
              </a:ext>
            </a:extLst>
          </p:cNvPr>
          <p:cNvSpPr>
            <a:spLocks noGrp="1"/>
          </p:cNvSpPr>
          <p:nvPr>
            <p:ph type="title" hasCustomPrompt="1"/>
          </p:nvPr>
        </p:nvSpPr>
        <p:spPr>
          <a:xfrm>
            <a:off x="381000" y="548003"/>
            <a:ext cx="3657600" cy="1097280"/>
          </a:xfrm>
        </p:spPr>
        <p:txBody>
          <a:bodyPr anchor="t" anchorCtr="0">
            <a:normAutofit/>
          </a:bodyPr>
          <a:lstStyle>
            <a:lvl1pPr>
              <a:defRPr sz="2200"/>
            </a:lvl1pPr>
          </a:lstStyle>
          <a:p>
            <a:r>
              <a:rPr lang="en-US"/>
              <a:t>CLICK TO EDIT MASTER TITLE STYLE</a:t>
            </a:r>
          </a:p>
        </p:txBody>
      </p:sp>
      <p:sp>
        <p:nvSpPr>
          <p:cNvPr id="3" name="Content Placeholder 2">
            <a:extLst>
              <a:ext uri="{FF2B5EF4-FFF2-40B4-BE49-F238E27FC236}">
                <a16:creationId xmlns:a16="http://schemas.microsoft.com/office/drawing/2014/main" id="{9B2D9CBA-41FD-E59E-43CD-21533069F71B}"/>
              </a:ext>
            </a:extLst>
          </p:cNvPr>
          <p:cNvSpPr>
            <a:spLocks noGrp="1"/>
          </p:cNvSpPr>
          <p:nvPr>
            <p:ph idx="1"/>
          </p:nvPr>
        </p:nvSpPr>
        <p:spPr>
          <a:xfrm>
            <a:off x="4495799" y="548640"/>
            <a:ext cx="7315200" cy="5760720"/>
          </a:xfrm>
        </p:spPr>
        <p:txBody>
          <a:bodyPr anchor="t" anchorCtr="0">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49AFA6-83C0-4C9F-6057-33FAFB079CFC}"/>
              </a:ext>
            </a:extLst>
          </p:cNvPr>
          <p:cNvSpPr>
            <a:spLocks noGrp="1"/>
          </p:cNvSpPr>
          <p:nvPr>
            <p:ph type="body" sz="half" idx="2"/>
          </p:nvPr>
        </p:nvSpPr>
        <p:spPr>
          <a:xfrm>
            <a:off x="381000" y="1645283"/>
            <a:ext cx="3657600" cy="4664712"/>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942430E1-032A-1A5B-B7F8-9F123DDAD235}"/>
              </a:ext>
            </a:extLst>
          </p:cNvPr>
          <p:cNvSpPr>
            <a:spLocks noGrp="1"/>
          </p:cNvSpPr>
          <p:nvPr>
            <p:ph type="ftr" sz="quarter" idx="11"/>
          </p:nvPr>
        </p:nvSpPr>
        <p:spPr/>
        <p:txBody>
          <a:bodyPr/>
          <a:lstStyle/>
          <a:p>
            <a:r>
              <a:rPr lang="en-US"/>
              <a:t>DEPARTMENT OF ENVIRONMENTAL CONSERVATION</a:t>
            </a:r>
          </a:p>
        </p:txBody>
      </p:sp>
      <p:sp>
        <p:nvSpPr>
          <p:cNvPr id="7" name="Slide Number Placeholder 6">
            <a:extLst>
              <a:ext uri="{FF2B5EF4-FFF2-40B4-BE49-F238E27FC236}">
                <a16:creationId xmlns:a16="http://schemas.microsoft.com/office/drawing/2014/main" id="{F35E1A90-09AE-D545-AF95-B8CF8EBC839D}"/>
              </a:ext>
            </a:extLst>
          </p:cNvPr>
          <p:cNvSpPr>
            <a:spLocks noGrp="1"/>
          </p:cNvSpPr>
          <p:nvPr>
            <p:ph type="sldNum" sz="quarter" idx="12"/>
          </p:nvPr>
        </p:nvSpPr>
        <p:spPr/>
        <p:txBody>
          <a:bodyPr/>
          <a:lstStyle/>
          <a:p>
            <a:fld id="{60CF4E4B-C868-4B68-84E6-4F22F9630490}" type="slidenum">
              <a:rPr lang="en-US" smtClean="0"/>
              <a:t>‹#›</a:t>
            </a:fld>
            <a:endParaRPr lang="en-US"/>
          </a:p>
        </p:txBody>
      </p:sp>
    </p:spTree>
    <p:extLst>
      <p:ext uri="{BB962C8B-B14F-4D97-AF65-F5344CB8AC3E}">
        <p14:creationId xmlns:p14="http://schemas.microsoft.com/office/powerpoint/2010/main" val="17785863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ounded Rectangle 10">
            <a:extLst>
              <a:ext uri="{FF2B5EF4-FFF2-40B4-BE49-F238E27FC236}">
                <a16:creationId xmlns:a16="http://schemas.microsoft.com/office/drawing/2014/main" id="{DF1BC71C-8AAC-D442-FF8C-13A5EB9022DB}"/>
              </a:ext>
            </a:extLst>
          </p:cNvPr>
          <p:cNvSpPr/>
          <p:nvPr userDrawn="1"/>
        </p:nvSpPr>
        <p:spPr>
          <a:xfrm>
            <a:off x="184404" y="182880"/>
            <a:ext cx="11823192" cy="6492240"/>
          </a:xfrm>
          <a:prstGeom prst="roundRect">
            <a:avLst>
              <a:gd name="adj" fmla="val 36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8B9319-27C0-A2A8-600B-1132DC0DF81E}"/>
              </a:ext>
            </a:extLst>
          </p:cNvPr>
          <p:cNvSpPr>
            <a:spLocks noGrp="1"/>
          </p:cNvSpPr>
          <p:nvPr>
            <p:ph type="title" hasCustomPrompt="1"/>
          </p:nvPr>
        </p:nvSpPr>
        <p:spPr>
          <a:xfrm>
            <a:off x="381000" y="548005"/>
            <a:ext cx="3657600" cy="1097280"/>
          </a:xfrm>
        </p:spPr>
        <p:txBody>
          <a:bodyPr anchor="t" anchorCtr="0">
            <a:normAutofit/>
          </a:bodyPr>
          <a:lstStyle>
            <a:lvl1pPr>
              <a:defRPr sz="2200"/>
            </a:lvl1pPr>
          </a:lstStyle>
          <a:p>
            <a:r>
              <a:rPr lang="en-US"/>
              <a:t>CLICK TO EDIT MASTER TITLE STYLE</a:t>
            </a:r>
          </a:p>
        </p:txBody>
      </p:sp>
      <p:sp>
        <p:nvSpPr>
          <p:cNvPr id="3" name="Picture Placeholder 2">
            <a:extLst>
              <a:ext uri="{FF2B5EF4-FFF2-40B4-BE49-F238E27FC236}">
                <a16:creationId xmlns:a16="http://schemas.microsoft.com/office/drawing/2014/main" id="{7768EEFF-6F6E-502F-B521-04406418C22B}"/>
              </a:ext>
            </a:extLst>
          </p:cNvPr>
          <p:cNvSpPr>
            <a:spLocks noGrp="1"/>
          </p:cNvSpPr>
          <p:nvPr>
            <p:ph type="pic" idx="1"/>
          </p:nvPr>
        </p:nvSpPr>
        <p:spPr>
          <a:xfrm>
            <a:off x="4495799" y="549275"/>
            <a:ext cx="7315200" cy="576072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98607A6-3E28-7C8D-8195-C8F1AEC57C98}"/>
              </a:ext>
            </a:extLst>
          </p:cNvPr>
          <p:cNvSpPr>
            <a:spLocks noGrp="1"/>
          </p:cNvSpPr>
          <p:nvPr>
            <p:ph type="body" sz="half" idx="2"/>
          </p:nvPr>
        </p:nvSpPr>
        <p:spPr>
          <a:xfrm>
            <a:off x="381000" y="1645285"/>
            <a:ext cx="3657600" cy="466471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3C5570C0-F85C-F7DF-5407-5E05B70D9FB9}"/>
              </a:ext>
            </a:extLst>
          </p:cNvPr>
          <p:cNvSpPr>
            <a:spLocks noGrp="1"/>
          </p:cNvSpPr>
          <p:nvPr>
            <p:ph type="ftr" sz="quarter" idx="11"/>
          </p:nvPr>
        </p:nvSpPr>
        <p:spPr/>
        <p:txBody>
          <a:bodyPr/>
          <a:lstStyle/>
          <a:p>
            <a:r>
              <a:rPr lang="en-US"/>
              <a:t>DEPARTMENT OF ENVIRONMENTAL CONSERVATION</a:t>
            </a:r>
          </a:p>
        </p:txBody>
      </p:sp>
      <p:sp>
        <p:nvSpPr>
          <p:cNvPr id="7" name="Slide Number Placeholder 6">
            <a:extLst>
              <a:ext uri="{FF2B5EF4-FFF2-40B4-BE49-F238E27FC236}">
                <a16:creationId xmlns:a16="http://schemas.microsoft.com/office/drawing/2014/main" id="{2E300ABF-D00B-3B4A-85E3-434CA9208EE9}"/>
              </a:ext>
            </a:extLst>
          </p:cNvPr>
          <p:cNvSpPr>
            <a:spLocks noGrp="1"/>
          </p:cNvSpPr>
          <p:nvPr>
            <p:ph type="sldNum" sz="quarter" idx="12"/>
          </p:nvPr>
        </p:nvSpPr>
        <p:spPr/>
        <p:txBody>
          <a:bodyPr/>
          <a:lstStyle/>
          <a:p>
            <a:fld id="{60CF4E4B-C868-4B68-84E6-4F22F9630490}" type="slidenum">
              <a:rPr lang="en-US" smtClean="0"/>
              <a:t>‹#›</a:t>
            </a:fld>
            <a:endParaRPr lang="en-US"/>
          </a:p>
        </p:txBody>
      </p:sp>
    </p:spTree>
    <p:extLst>
      <p:ext uri="{BB962C8B-B14F-4D97-AF65-F5344CB8AC3E}">
        <p14:creationId xmlns:p14="http://schemas.microsoft.com/office/powerpoint/2010/main" val="1744202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7" name="Rounded Rectangle 10">
            <a:extLst>
              <a:ext uri="{FF2B5EF4-FFF2-40B4-BE49-F238E27FC236}">
                <a16:creationId xmlns:a16="http://schemas.microsoft.com/office/drawing/2014/main" id="{8B412668-54D0-9226-E83C-E0B4150CEAA6}"/>
              </a:ext>
            </a:extLst>
          </p:cNvPr>
          <p:cNvSpPr/>
          <p:nvPr userDrawn="1"/>
        </p:nvSpPr>
        <p:spPr>
          <a:xfrm>
            <a:off x="184404" y="182880"/>
            <a:ext cx="11823192" cy="6492240"/>
          </a:xfrm>
          <a:prstGeom prst="roundRect">
            <a:avLst>
              <a:gd name="adj" fmla="val 36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1BC07F7B-7339-F980-E695-92FA9465F1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40328" y="2468880"/>
            <a:ext cx="6311343" cy="1920240"/>
          </a:xfrm>
          <a:prstGeom prst="rect">
            <a:avLst/>
          </a:prstGeom>
        </p:spPr>
      </p:pic>
    </p:spTree>
    <p:extLst>
      <p:ext uri="{BB962C8B-B14F-4D97-AF65-F5344CB8AC3E}">
        <p14:creationId xmlns:p14="http://schemas.microsoft.com/office/powerpoint/2010/main" val="3976888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ounded Rectangle 10">
            <a:extLst>
              <a:ext uri="{FF2B5EF4-FFF2-40B4-BE49-F238E27FC236}">
                <a16:creationId xmlns:a16="http://schemas.microsoft.com/office/drawing/2014/main" id="{18108633-A030-6996-7E18-2E239648EAFD}"/>
              </a:ext>
            </a:extLst>
          </p:cNvPr>
          <p:cNvSpPr/>
          <p:nvPr userDrawn="1"/>
        </p:nvSpPr>
        <p:spPr>
          <a:xfrm>
            <a:off x="184404" y="182880"/>
            <a:ext cx="11823192" cy="6492240"/>
          </a:xfrm>
          <a:prstGeom prst="roundRect">
            <a:avLst>
              <a:gd name="adj" fmla="val 36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E3125AA-DC42-3694-E261-949B45CF3647}"/>
              </a:ext>
            </a:extLst>
          </p:cNvPr>
          <p:cNvSpPr>
            <a:spLocks noGrp="1"/>
          </p:cNvSpPr>
          <p:nvPr>
            <p:ph type="title" hasCustomPrompt="1"/>
          </p:nvPr>
        </p:nvSpPr>
        <p:spPr>
          <a:xfrm>
            <a:off x="381000" y="548640"/>
            <a:ext cx="11430000" cy="5029200"/>
          </a:xfrm>
        </p:spPr>
        <p:txBody>
          <a:bodyPr anchor="ctr" anchorCtr="1"/>
          <a:lstStyle>
            <a:lvl1pPr algn="ctr">
              <a:defRPr sz="6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903DB64B-615D-9444-63BD-7FDD41A7283B}"/>
              </a:ext>
            </a:extLst>
          </p:cNvPr>
          <p:cNvSpPr>
            <a:spLocks noGrp="1"/>
          </p:cNvSpPr>
          <p:nvPr>
            <p:ph type="subTitle" idx="1" hasCustomPrompt="1"/>
          </p:nvPr>
        </p:nvSpPr>
        <p:spPr>
          <a:xfrm>
            <a:off x="381000" y="5577840"/>
            <a:ext cx="11430000" cy="731520"/>
          </a:xfrm>
        </p:spPr>
        <p:txBody>
          <a:bodyPr anchor="t" anchorCtr="1"/>
          <a:lstStyle>
            <a:lvl1pPr marL="0" indent="0" algn="ctr">
              <a:buNone/>
              <a:defRPr sz="18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TEXT STYLES</a:t>
            </a:r>
          </a:p>
        </p:txBody>
      </p:sp>
    </p:spTree>
    <p:extLst>
      <p:ext uri="{BB962C8B-B14F-4D97-AF65-F5344CB8AC3E}">
        <p14:creationId xmlns:p14="http://schemas.microsoft.com/office/powerpoint/2010/main" val="3623468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9112F6-EF1F-F7F0-3616-ECFB3D08651A}"/>
              </a:ext>
            </a:extLst>
          </p:cNvPr>
          <p:cNvSpPr/>
          <p:nvPr userDrawn="1"/>
        </p:nvSpPr>
        <p:spPr>
          <a:xfrm>
            <a:off x="0" y="0"/>
            <a:ext cx="12192000" cy="6858000"/>
          </a:xfrm>
          <a:prstGeom prst="rect">
            <a:avLst/>
          </a:prstGeom>
          <a:solidFill>
            <a:srgbClr val="233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10">
            <a:extLst>
              <a:ext uri="{FF2B5EF4-FFF2-40B4-BE49-F238E27FC236}">
                <a16:creationId xmlns:a16="http://schemas.microsoft.com/office/drawing/2014/main" id="{4F6A97AF-05FE-84AE-AA10-6129B710AB9D}"/>
              </a:ext>
            </a:extLst>
          </p:cNvPr>
          <p:cNvSpPr/>
          <p:nvPr userDrawn="1"/>
        </p:nvSpPr>
        <p:spPr>
          <a:xfrm>
            <a:off x="184404" y="182880"/>
            <a:ext cx="11823192" cy="6492240"/>
          </a:xfrm>
          <a:prstGeom prst="roundRect">
            <a:avLst>
              <a:gd name="adj" fmla="val 36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 Same Side Corner Rectangle 19">
            <a:extLst>
              <a:ext uri="{FF2B5EF4-FFF2-40B4-BE49-F238E27FC236}">
                <a16:creationId xmlns:a16="http://schemas.microsoft.com/office/drawing/2014/main" id="{FB081504-17A6-6E92-F03B-855298B4EAA4}"/>
              </a:ext>
            </a:extLst>
          </p:cNvPr>
          <p:cNvSpPr/>
          <p:nvPr userDrawn="1"/>
        </p:nvSpPr>
        <p:spPr>
          <a:xfrm>
            <a:off x="184403" y="182880"/>
            <a:ext cx="11823192" cy="749931"/>
          </a:xfrm>
          <a:prstGeom prst="round2SameRect">
            <a:avLst>
              <a:gd name="adj1" fmla="val 31537"/>
              <a:gd name="adj2" fmla="val 0"/>
            </a:avLst>
          </a:prstGeom>
          <a:solidFill>
            <a:srgbClr val="D0D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31780A-8B60-B38D-F223-AE7DBDB4A872}"/>
              </a:ext>
            </a:extLst>
          </p:cNvPr>
          <p:cNvSpPr>
            <a:spLocks noGrp="1"/>
          </p:cNvSpPr>
          <p:nvPr>
            <p:ph type="title" hasCustomPrompt="1"/>
          </p:nvPr>
        </p:nvSpPr>
        <p:spPr>
          <a:xfrm>
            <a:off x="380999" y="182880"/>
            <a:ext cx="11430000" cy="749931"/>
          </a:xfrm>
        </p:spPr>
        <p:txBody>
          <a:bodyPr>
            <a:normAutofit/>
          </a:bodyPr>
          <a:lstStyle>
            <a:lvl1pPr>
              <a:defRPr sz="2200" b="1"/>
            </a:lvl1pPr>
          </a:lstStyle>
          <a:p>
            <a:r>
              <a:rPr lang="en-US" dirty="0"/>
              <a:t>CLICK TO EDIT MASTER TITLE STYLE</a:t>
            </a:r>
          </a:p>
        </p:txBody>
      </p:sp>
      <p:sp>
        <p:nvSpPr>
          <p:cNvPr id="3" name="Content Placeholder 2">
            <a:extLst>
              <a:ext uri="{FF2B5EF4-FFF2-40B4-BE49-F238E27FC236}">
                <a16:creationId xmlns:a16="http://schemas.microsoft.com/office/drawing/2014/main" id="{A1DCF714-304E-F4B2-152A-367903ED64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0EB50BC-A230-A3CC-AC4C-3E3AFE39C994}"/>
              </a:ext>
            </a:extLst>
          </p:cNvPr>
          <p:cNvSpPr>
            <a:spLocks noGrp="1"/>
          </p:cNvSpPr>
          <p:nvPr>
            <p:ph type="ftr" sz="quarter" idx="11"/>
          </p:nvPr>
        </p:nvSpPr>
        <p:spPr>
          <a:xfrm>
            <a:off x="381000" y="6309995"/>
            <a:ext cx="10972799" cy="365125"/>
          </a:xfrm>
        </p:spPr>
        <p:txBody>
          <a:bodyPr/>
          <a:lstStyle/>
          <a:p>
            <a:r>
              <a:rPr lang="en-US" dirty="0"/>
              <a:t>DEPARTMENT OF ENVIRONMENTAL CONSERVATION</a:t>
            </a:r>
          </a:p>
        </p:txBody>
      </p:sp>
      <p:sp>
        <p:nvSpPr>
          <p:cNvPr id="6" name="Slide Number Placeholder 5">
            <a:extLst>
              <a:ext uri="{FF2B5EF4-FFF2-40B4-BE49-F238E27FC236}">
                <a16:creationId xmlns:a16="http://schemas.microsoft.com/office/drawing/2014/main" id="{3F0B8271-A349-494A-7ACC-C662E6B8735B}"/>
              </a:ext>
            </a:extLst>
          </p:cNvPr>
          <p:cNvSpPr>
            <a:spLocks noGrp="1"/>
          </p:cNvSpPr>
          <p:nvPr>
            <p:ph type="sldNum" sz="quarter" idx="12"/>
          </p:nvPr>
        </p:nvSpPr>
        <p:spPr>
          <a:xfrm>
            <a:off x="11353799" y="6309995"/>
            <a:ext cx="457200" cy="365125"/>
          </a:xfrm>
        </p:spPr>
        <p:txBody>
          <a:bodyPr/>
          <a:lstStyle>
            <a:lvl1pPr>
              <a:defRPr sz="1400">
                <a:solidFill>
                  <a:srgbClr val="000000"/>
                </a:solidFill>
              </a:defRPr>
            </a:lvl1pPr>
          </a:lstStyle>
          <a:p>
            <a:fld id="{60CF4E4B-C868-4B68-84E6-4F22F9630490}" type="slidenum">
              <a:rPr lang="en-US" smtClean="0"/>
              <a:pPr/>
              <a:t>‹#›</a:t>
            </a:fld>
            <a:endParaRPr lang="en-US" dirty="0"/>
          </a:p>
        </p:txBody>
      </p:sp>
    </p:spTree>
    <p:extLst>
      <p:ext uri="{BB962C8B-B14F-4D97-AF65-F5344CB8AC3E}">
        <p14:creationId xmlns:p14="http://schemas.microsoft.com/office/powerpoint/2010/main" val="1824322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9D085-556D-57B7-3405-C1A4B982C9DE}"/>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D263A25-8AB3-A7CA-99A2-05C0B0644C46}"/>
              </a:ext>
            </a:extLst>
          </p:cNvPr>
          <p:cNvSpPr>
            <a:spLocks noGrp="1"/>
          </p:cNvSpPr>
          <p:nvPr>
            <p:ph sz="half" idx="1"/>
          </p:nvPr>
        </p:nvSpPr>
        <p:spPr>
          <a:xfrm>
            <a:off x="380999" y="1188719"/>
            <a:ext cx="5486400" cy="5121275"/>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F37BA08-8935-BF84-11CB-CBBBD8CFA90F}"/>
              </a:ext>
            </a:extLst>
          </p:cNvPr>
          <p:cNvSpPr>
            <a:spLocks noGrp="1"/>
          </p:cNvSpPr>
          <p:nvPr>
            <p:ph sz="half" idx="2"/>
          </p:nvPr>
        </p:nvSpPr>
        <p:spPr>
          <a:xfrm>
            <a:off x="6324599" y="1188719"/>
            <a:ext cx="5486400" cy="5121275"/>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15B07E86-CF2A-50AD-809D-D9CE261DF2A9}"/>
              </a:ext>
            </a:extLst>
          </p:cNvPr>
          <p:cNvSpPr>
            <a:spLocks noGrp="1"/>
          </p:cNvSpPr>
          <p:nvPr>
            <p:ph type="ftr" sz="quarter" idx="11"/>
          </p:nvPr>
        </p:nvSpPr>
        <p:spPr/>
        <p:txBody>
          <a:bodyPr/>
          <a:lstStyle/>
          <a:p>
            <a:r>
              <a:rPr lang="en-US" dirty="0"/>
              <a:t>DEPARTMENT OF ENVIRONMENTAL CONSERVATION</a:t>
            </a:r>
          </a:p>
        </p:txBody>
      </p:sp>
      <p:sp>
        <p:nvSpPr>
          <p:cNvPr id="7" name="Slide Number Placeholder 6">
            <a:extLst>
              <a:ext uri="{FF2B5EF4-FFF2-40B4-BE49-F238E27FC236}">
                <a16:creationId xmlns:a16="http://schemas.microsoft.com/office/drawing/2014/main" id="{DFC9C59A-7CE5-D211-A90D-8ED26C71ACEB}"/>
              </a:ext>
            </a:extLst>
          </p:cNvPr>
          <p:cNvSpPr>
            <a:spLocks noGrp="1"/>
          </p:cNvSpPr>
          <p:nvPr>
            <p:ph type="sldNum" sz="quarter" idx="12"/>
          </p:nvPr>
        </p:nvSpPr>
        <p:spPr/>
        <p:txBody>
          <a:bodyPr/>
          <a:lstStyle/>
          <a:p>
            <a:fld id="{60CF4E4B-C868-4B68-84E6-4F22F9630490}" type="slidenum">
              <a:rPr lang="en-US" smtClean="0"/>
              <a:t>‹#›</a:t>
            </a:fld>
            <a:endParaRPr lang="en-US"/>
          </a:p>
        </p:txBody>
      </p:sp>
    </p:spTree>
    <p:extLst>
      <p:ext uri="{BB962C8B-B14F-4D97-AF65-F5344CB8AC3E}">
        <p14:creationId xmlns:p14="http://schemas.microsoft.com/office/powerpoint/2010/main" val="1126857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97FA-C5C6-61FB-B866-B76FFE781A0F}"/>
              </a:ext>
            </a:extLst>
          </p:cNvPr>
          <p:cNvSpPr>
            <a:spLocks noGrp="1"/>
          </p:cNvSpPr>
          <p:nvPr>
            <p:ph type="title" hasCustomPrompt="1"/>
          </p:nvPr>
        </p:nvSpPr>
        <p:spPr>
          <a:xfrm>
            <a:off x="380999" y="182879"/>
            <a:ext cx="11430000" cy="749808"/>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B900E805-A1EC-C406-35EF-D216E24685C6}"/>
              </a:ext>
            </a:extLst>
          </p:cNvPr>
          <p:cNvSpPr>
            <a:spLocks noGrp="1"/>
          </p:cNvSpPr>
          <p:nvPr>
            <p:ph type="body" idx="1"/>
          </p:nvPr>
        </p:nvSpPr>
        <p:spPr>
          <a:xfrm>
            <a:off x="381000" y="1188720"/>
            <a:ext cx="5486400" cy="823912"/>
          </a:xfrm>
        </p:spPr>
        <p:txBody>
          <a:bodyPr anchor="ctr" anchorCtr="0">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684EB8-01AD-78A4-1AE4-303BB0C22414}"/>
              </a:ext>
            </a:extLst>
          </p:cNvPr>
          <p:cNvSpPr>
            <a:spLocks noGrp="1"/>
          </p:cNvSpPr>
          <p:nvPr>
            <p:ph sz="half" idx="2"/>
          </p:nvPr>
        </p:nvSpPr>
        <p:spPr>
          <a:xfrm>
            <a:off x="381000" y="2012632"/>
            <a:ext cx="5486400" cy="429736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89042B6-C270-20D7-59DF-FE2BF0B5F117}"/>
              </a:ext>
            </a:extLst>
          </p:cNvPr>
          <p:cNvSpPr>
            <a:spLocks noGrp="1"/>
          </p:cNvSpPr>
          <p:nvPr>
            <p:ph type="body" sz="quarter" idx="3"/>
          </p:nvPr>
        </p:nvSpPr>
        <p:spPr>
          <a:xfrm>
            <a:off x="6324602" y="1188720"/>
            <a:ext cx="5486400" cy="823912"/>
          </a:xfrm>
        </p:spPr>
        <p:txBody>
          <a:bodyPr anchor="ctr" anchorCtr="0">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6A99C2-16FB-96B6-650C-6A6999CB6CEC}"/>
              </a:ext>
            </a:extLst>
          </p:cNvPr>
          <p:cNvSpPr>
            <a:spLocks noGrp="1"/>
          </p:cNvSpPr>
          <p:nvPr>
            <p:ph sz="quarter" idx="4"/>
          </p:nvPr>
        </p:nvSpPr>
        <p:spPr>
          <a:xfrm>
            <a:off x="6324602" y="2012632"/>
            <a:ext cx="5486400" cy="429736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C035019A-C446-2D36-3CE0-A45352F58427}"/>
              </a:ext>
            </a:extLst>
          </p:cNvPr>
          <p:cNvSpPr>
            <a:spLocks noGrp="1"/>
          </p:cNvSpPr>
          <p:nvPr>
            <p:ph type="ftr" sz="quarter" idx="11"/>
          </p:nvPr>
        </p:nvSpPr>
        <p:spPr/>
        <p:txBody>
          <a:bodyPr/>
          <a:lstStyle/>
          <a:p>
            <a:r>
              <a:rPr lang="en-US" dirty="0"/>
              <a:t>DEPARTMENT OF ENVIRONMENTAL CONSERVATION</a:t>
            </a:r>
          </a:p>
        </p:txBody>
      </p:sp>
      <p:sp>
        <p:nvSpPr>
          <p:cNvPr id="9" name="Slide Number Placeholder 8">
            <a:extLst>
              <a:ext uri="{FF2B5EF4-FFF2-40B4-BE49-F238E27FC236}">
                <a16:creationId xmlns:a16="http://schemas.microsoft.com/office/drawing/2014/main" id="{C45EE699-8EC3-40EF-C8C4-C00A528F3B5D}"/>
              </a:ext>
            </a:extLst>
          </p:cNvPr>
          <p:cNvSpPr>
            <a:spLocks noGrp="1"/>
          </p:cNvSpPr>
          <p:nvPr>
            <p:ph type="sldNum" sz="quarter" idx="12"/>
          </p:nvPr>
        </p:nvSpPr>
        <p:spPr/>
        <p:txBody>
          <a:bodyPr/>
          <a:lstStyle/>
          <a:p>
            <a:fld id="{60CF4E4B-C868-4B68-84E6-4F22F9630490}" type="slidenum">
              <a:rPr lang="en-US" smtClean="0"/>
              <a:t>‹#›</a:t>
            </a:fld>
            <a:endParaRPr lang="en-US"/>
          </a:p>
        </p:txBody>
      </p:sp>
    </p:spTree>
    <p:extLst>
      <p:ext uri="{BB962C8B-B14F-4D97-AF65-F5344CB8AC3E}">
        <p14:creationId xmlns:p14="http://schemas.microsoft.com/office/powerpoint/2010/main" val="2385649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527C8-1A84-21EF-F1C9-FE73446785E0}"/>
              </a:ext>
            </a:extLst>
          </p:cNvPr>
          <p:cNvSpPr>
            <a:spLocks noGrp="1"/>
          </p:cNvSpPr>
          <p:nvPr>
            <p:ph type="title" hasCustomPrompt="1"/>
          </p:nvPr>
        </p:nvSpPr>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8E367ED8-C96D-F74C-E84F-0F83CEC3E63B}"/>
              </a:ext>
            </a:extLst>
          </p:cNvPr>
          <p:cNvSpPr>
            <a:spLocks noGrp="1"/>
          </p:cNvSpPr>
          <p:nvPr>
            <p:ph type="ftr" sz="quarter" idx="11"/>
          </p:nvPr>
        </p:nvSpPr>
        <p:spPr/>
        <p:txBody>
          <a:bodyPr/>
          <a:lstStyle/>
          <a:p>
            <a:r>
              <a:rPr lang="en-US" dirty="0"/>
              <a:t>DEPARTMENT OF ENVIRONMENTAL CONSERVATION</a:t>
            </a:r>
          </a:p>
        </p:txBody>
      </p:sp>
      <p:sp>
        <p:nvSpPr>
          <p:cNvPr id="5" name="Slide Number Placeholder 4">
            <a:extLst>
              <a:ext uri="{FF2B5EF4-FFF2-40B4-BE49-F238E27FC236}">
                <a16:creationId xmlns:a16="http://schemas.microsoft.com/office/drawing/2014/main" id="{EC531E5C-BACB-3CDE-8E4E-393928245AFF}"/>
              </a:ext>
            </a:extLst>
          </p:cNvPr>
          <p:cNvSpPr>
            <a:spLocks noGrp="1"/>
          </p:cNvSpPr>
          <p:nvPr>
            <p:ph type="sldNum" sz="quarter" idx="12"/>
          </p:nvPr>
        </p:nvSpPr>
        <p:spPr/>
        <p:txBody>
          <a:bodyPr/>
          <a:lstStyle/>
          <a:p>
            <a:fld id="{60CF4E4B-C868-4B68-84E6-4F22F9630490}" type="slidenum">
              <a:rPr lang="en-US" smtClean="0"/>
              <a:t>‹#›</a:t>
            </a:fld>
            <a:endParaRPr lang="en-US"/>
          </a:p>
        </p:txBody>
      </p:sp>
    </p:spTree>
    <p:extLst>
      <p:ext uri="{BB962C8B-B14F-4D97-AF65-F5344CB8AC3E}">
        <p14:creationId xmlns:p14="http://schemas.microsoft.com/office/powerpoint/2010/main" val="2588007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ounded Rectangle 10">
            <a:extLst>
              <a:ext uri="{FF2B5EF4-FFF2-40B4-BE49-F238E27FC236}">
                <a16:creationId xmlns:a16="http://schemas.microsoft.com/office/drawing/2014/main" id="{721949A5-1436-88FB-2B6C-A90F59A5C1FC}"/>
              </a:ext>
            </a:extLst>
          </p:cNvPr>
          <p:cNvSpPr/>
          <p:nvPr userDrawn="1"/>
        </p:nvSpPr>
        <p:spPr>
          <a:xfrm>
            <a:off x="184404" y="182880"/>
            <a:ext cx="11823192" cy="6492240"/>
          </a:xfrm>
          <a:prstGeom prst="roundRect">
            <a:avLst>
              <a:gd name="adj" fmla="val 36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E016DE9A-C446-2796-BA54-744A42E4E177}"/>
              </a:ext>
            </a:extLst>
          </p:cNvPr>
          <p:cNvSpPr>
            <a:spLocks noGrp="1"/>
          </p:cNvSpPr>
          <p:nvPr>
            <p:ph type="ftr" sz="quarter" idx="11"/>
          </p:nvPr>
        </p:nvSpPr>
        <p:spPr/>
        <p:txBody>
          <a:bodyPr/>
          <a:lstStyle/>
          <a:p>
            <a:r>
              <a:rPr lang="en-US" dirty="0"/>
              <a:t>DEPARTMENT OF ENVIRONMENTAL CONSERVATION</a:t>
            </a:r>
          </a:p>
        </p:txBody>
      </p:sp>
      <p:sp>
        <p:nvSpPr>
          <p:cNvPr id="4" name="Slide Number Placeholder 3">
            <a:extLst>
              <a:ext uri="{FF2B5EF4-FFF2-40B4-BE49-F238E27FC236}">
                <a16:creationId xmlns:a16="http://schemas.microsoft.com/office/drawing/2014/main" id="{949020FA-0921-E55E-BE60-CCB4CCF40AF5}"/>
              </a:ext>
            </a:extLst>
          </p:cNvPr>
          <p:cNvSpPr>
            <a:spLocks noGrp="1"/>
          </p:cNvSpPr>
          <p:nvPr>
            <p:ph type="sldNum" sz="quarter" idx="12"/>
          </p:nvPr>
        </p:nvSpPr>
        <p:spPr/>
        <p:txBody>
          <a:bodyPr/>
          <a:lstStyle/>
          <a:p>
            <a:fld id="{60CF4E4B-C868-4B68-84E6-4F22F9630490}" type="slidenum">
              <a:rPr lang="en-US" smtClean="0"/>
              <a:t>‹#›</a:t>
            </a:fld>
            <a:endParaRPr lang="en-US"/>
          </a:p>
        </p:txBody>
      </p:sp>
    </p:spTree>
    <p:extLst>
      <p:ext uri="{BB962C8B-B14F-4D97-AF65-F5344CB8AC3E}">
        <p14:creationId xmlns:p14="http://schemas.microsoft.com/office/powerpoint/2010/main" val="1564622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ounded Rectangle 10">
            <a:extLst>
              <a:ext uri="{FF2B5EF4-FFF2-40B4-BE49-F238E27FC236}">
                <a16:creationId xmlns:a16="http://schemas.microsoft.com/office/drawing/2014/main" id="{6A8B1FC5-AE3A-53AC-0ADA-2FCB6A4D29FB}"/>
              </a:ext>
            </a:extLst>
          </p:cNvPr>
          <p:cNvSpPr/>
          <p:nvPr userDrawn="1"/>
        </p:nvSpPr>
        <p:spPr>
          <a:xfrm>
            <a:off x="184404" y="182880"/>
            <a:ext cx="11823192" cy="6492240"/>
          </a:xfrm>
          <a:prstGeom prst="roundRect">
            <a:avLst>
              <a:gd name="adj" fmla="val 36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6409DC-1008-EAAB-4E5B-0EFA6A52C650}"/>
              </a:ext>
            </a:extLst>
          </p:cNvPr>
          <p:cNvSpPr>
            <a:spLocks noGrp="1"/>
          </p:cNvSpPr>
          <p:nvPr>
            <p:ph type="title" hasCustomPrompt="1"/>
          </p:nvPr>
        </p:nvSpPr>
        <p:spPr>
          <a:xfrm>
            <a:off x="381000" y="548003"/>
            <a:ext cx="3657600" cy="1097280"/>
          </a:xfrm>
        </p:spPr>
        <p:txBody>
          <a:bodyPr anchor="t" anchorCtr="0">
            <a:normAutofit/>
          </a:bodyPr>
          <a:lstStyle>
            <a:lvl1pPr>
              <a:defRPr sz="2200"/>
            </a:lvl1pPr>
          </a:lstStyle>
          <a:p>
            <a:r>
              <a:rPr lang="en-US" dirty="0"/>
              <a:t>CLICK TO EDIT MASTER TITLE STYLE</a:t>
            </a:r>
          </a:p>
        </p:txBody>
      </p:sp>
      <p:sp>
        <p:nvSpPr>
          <p:cNvPr id="3" name="Content Placeholder 2">
            <a:extLst>
              <a:ext uri="{FF2B5EF4-FFF2-40B4-BE49-F238E27FC236}">
                <a16:creationId xmlns:a16="http://schemas.microsoft.com/office/drawing/2014/main" id="{9B2D9CBA-41FD-E59E-43CD-21533069F71B}"/>
              </a:ext>
            </a:extLst>
          </p:cNvPr>
          <p:cNvSpPr>
            <a:spLocks noGrp="1"/>
          </p:cNvSpPr>
          <p:nvPr>
            <p:ph idx="1"/>
          </p:nvPr>
        </p:nvSpPr>
        <p:spPr>
          <a:xfrm>
            <a:off x="4495799" y="548640"/>
            <a:ext cx="7315200" cy="5760720"/>
          </a:xfrm>
        </p:spPr>
        <p:txBody>
          <a:bodyPr anchor="t" anchorCtr="0">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A49AFA6-83C0-4C9F-6057-33FAFB079CFC}"/>
              </a:ext>
            </a:extLst>
          </p:cNvPr>
          <p:cNvSpPr>
            <a:spLocks noGrp="1"/>
          </p:cNvSpPr>
          <p:nvPr>
            <p:ph type="body" sz="half" idx="2"/>
          </p:nvPr>
        </p:nvSpPr>
        <p:spPr>
          <a:xfrm>
            <a:off x="381000" y="1645283"/>
            <a:ext cx="3657600" cy="4664712"/>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942430E1-032A-1A5B-B7F8-9F123DDAD235}"/>
              </a:ext>
            </a:extLst>
          </p:cNvPr>
          <p:cNvSpPr>
            <a:spLocks noGrp="1"/>
          </p:cNvSpPr>
          <p:nvPr>
            <p:ph type="ftr" sz="quarter" idx="11"/>
          </p:nvPr>
        </p:nvSpPr>
        <p:spPr/>
        <p:txBody>
          <a:bodyPr/>
          <a:lstStyle/>
          <a:p>
            <a:r>
              <a:rPr lang="en-US" dirty="0"/>
              <a:t>DEPARTMENT OF ENVIRONMENTAL CONSERVATION</a:t>
            </a:r>
          </a:p>
        </p:txBody>
      </p:sp>
      <p:sp>
        <p:nvSpPr>
          <p:cNvPr id="7" name="Slide Number Placeholder 6">
            <a:extLst>
              <a:ext uri="{FF2B5EF4-FFF2-40B4-BE49-F238E27FC236}">
                <a16:creationId xmlns:a16="http://schemas.microsoft.com/office/drawing/2014/main" id="{F35E1A90-09AE-D545-AF95-B8CF8EBC839D}"/>
              </a:ext>
            </a:extLst>
          </p:cNvPr>
          <p:cNvSpPr>
            <a:spLocks noGrp="1"/>
          </p:cNvSpPr>
          <p:nvPr>
            <p:ph type="sldNum" sz="quarter" idx="12"/>
          </p:nvPr>
        </p:nvSpPr>
        <p:spPr/>
        <p:txBody>
          <a:bodyPr/>
          <a:lstStyle/>
          <a:p>
            <a:fld id="{60CF4E4B-C868-4B68-84E6-4F22F9630490}" type="slidenum">
              <a:rPr lang="en-US" smtClean="0"/>
              <a:t>‹#›</a:t>
            </a:fld>
            <a:endParaRPr lang="en-US"/>
          </a:p>
        </p:txBody>
      </p:sp>
    </p:spTree>
    <p:extLst>
      <p:ext uri="{BB962C8B-B14F-4D97-AF65-F5344CB8AC3E}">
        <p14:creationId xmlns:p14="http://schemas.microsoft.com/office/powerpoint/2010/main" val="143413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FF1E3A-D8C4-8CFB-8870-4FF5BD942D2B}"/>
              </a:ext>
            </a:extLst>
          </p:cNvPr>
          <p:cNvSpPr/>
          <p:nvPr userDrawn="1"/>
        </p:nvSpPr>
        <p:spPr>
          <a:xfrm>
            <a:off x="0" y="0"/>
            <a:ext cx="12192000" cy="6858000"/>
          </a:xfrm>
          <a:prstGeom prst="rect">
            <a:avLst/>
          </a:prstGeom>
          <a:solidFill>
            <a:srgbClr val="233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10">
            <a:extLst>
              <a:ext uri="{FF2B5EF4-FFF2-40B4-BE49-F238E27FC236}">
                <a16:creationId xmlns:a16="http://schemas.microsoft.com/office/drawing/2014/main" id="{41BC03A4-D00A-6778-41BC-C0736346049F}"/>
              </a:ext>
            </a:extLst>
          </p:cNvPr>
          <p:cNvSpPr/>
          <p:nvPr userDrawn="1"/>
        </p:nvSpPr>
        <p:spPr>
          <a:xfrm>
            <a:off x="184404" y="182880"/>
            <a:ext cx="11823192" cy="6492240"/>
          </a:xfrm>
          <a:prstGeom prst="roundRect">
            <a:avLst>
              <a:gd name="adj" fmla="val 36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 Same Side Corner Rectangle 19">
            <a:extLst>
              <a:ext uri="{FF2B5EF4-FFF2-40B4-BE49-F238E27FC236}">
                <a16:creationId xmlns:a16="http://schemas.microsoft.com/office/drawing/2014/main" id="{FCB06FB1-5854-43EF-0545-D3073000A22E}"/>
              </a:ext>
            </a:extLst>
          </p:cNvPr>
          <p:cNvSpPr/>
          <p:nvPr userDrawn="1"/>
        </p:nvSpPr>
        <p:spPr>
          <a:xfrm>
            <a:off x="184403" y="182880"/>
            <a:ext cx="11823192" cy="749931"/>
          </a:xfrm>
          <a:prstGeom prst="round2SameRect">
            <a:avLst>
              <a:gd name="adj1" fmla="val 31537"/>
              <a:gd name="adj2" fmla="val 0"/>
            </a:avLst>
          </a:prstGeom>
          <a:solidFill>
            <a:srgbClr val="D0D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 name="Title Placeholder 1">
            <a:extLst>
              <a:ext uri="{FF2B5EF4-FFF2-40B4-BE49-F238E27FC236}">
                <a16:creationId xmlns:a16="http://schemas.microsoft.com/office/drawing/2014/main" id="{91929931-D70E-0414-9639-2565A41119D8}"/>
              </a:ext>
            </a:extLst>
          </p:cNvPr>
          <p:cNvSpPr>
            <a:spLocks noGrp="1"/>
          </p:cNvSpPr>
          <p:nvPr>
            <p:ph type="title"/>
          </p:nvPr>
        </p:nvSpPr>
        <p:spPr>
          <a:xfrm>
            <a:off x="380999" y="182881"/>
            <a:ext cx="11430000" cy="74993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2E15FA9-E88D-D483-9D6A-B8FBBB05922C}"/>
              </a:ext>
            </a:extLst>
          </p:cNvPr>
          <p:cNvSpPr>
            <a:spLocks noGrp="1"/>
          </p:cNvSpPr>
          <p:nvPr>
            <p:ph type="body" idx="1"/>
          </p:nvPr>
        </p:nvSpPr>
        <p:spPr>
          <a:xfrm>
            <a:off x="380999" y="1188720"/>
            <a:ext cx="11430000" cy="51212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74F14B18-BFFE-2278-B3E8-C31F79919C46}"/>
              </a:ext>
            </a:extLst>
          </p:cNvPr>
          <p:cNvSpPr>
            <a:spLocks noGrp="1"/>
          </p:cNvSpPr>
          <p:nvPr>
            <p:ph type="ftr" sz="quarter" idx="3"/>
          </p:nvPr>
        </p:nvSpPr>
        <p:spPr>
          <a:xfrm>
            <a:off x="381000" y="6309995"/>
            <a:ext cx="10972800" cy="365125"/>
          </a:xfrm>
          <a:prstGeom prst="rect">
            <a:avLst/>
          </a:prstGeom>
        </p:spPr>
        <p:txBody>
          <a:bodyPr vert="horz" lIns="91440" tIns="45720" rIns="91440" bIns="45720" rtlCol="0" anchor="ctr"/>
          <a:lstStyle>
            <a:lvl1pPr algn="r">
              <a:defRPr sz="1400">
                <a:solidFill>
                  <a:schemeClr val="tx2"/>
                </a:solidFill>
              </a:defRPr>
            </a:lvl1pPr>
          </a:lstStyle>
          <a:p>
            <a:r>
              <a:rPr lang="en-US" dirty="0"/>
              <a:t>DEPARTMENT OF ENVIRONMENTAL CONSERVATION</a:t>
            </a:r>
          </a:p>
        </p:txBody>
      </p:sp>
      <p:sp>
        <p:nvSpPr>
          <p:cNvPr id="6" name="Slide Number Placeholder 5">
            <a:extLst>
              <a:ext uri="{FF2B5EF4-FFF2-40B4-BE49-F238E27FC236}">
                <a16:creationId xmlns:a16="http://schemas.microsoft.com/office/drawing/2014/main" id="{CDB0BCBD-3F47-6C63-B675-9E22B7D7CE86}"/>
              </a:ext>
            </a:extLst>
          </p:cNvPr>
          <p:cNvSpPr>
            <a:spLocks noGrp="1"/>
          </p:cNvSpPr>
          <p:nvPr>
            <p:ph type="sldNum" sz="quarter" idx="4"/>
          </p:nvPr>
        </p:nvSpPr>
        <p:spPr>
          <a:xfrm>
            <a:off x="11353799" y="6309995"/>
            <a:ext cx="457200" cy="365125"/>
          </a:xfrm>
          <a:prstGeom prst="rect">
            <a:avLst/>
          </a:prstGeom>
        </p:spPr>
        <p:txBody>
          <a:bodyPr vert="horz" lIns="91440" tIns="45720" rIns="0" bIns="45720" rtlCol="0" anchor="ctr"/>
          <a:lstStyle>
            <a:lvl1pPr algn="r">
              <a:defRPr sz="1200">
                <a:solidFill>
                  <a:srgbClr val="000000"/>
                </a:solidFill>
              </a:defRPr>
            </a:lvl1pPr>
          </a:lstStyle>
          <a:p>
            <a:fld id="{60CF4E4B-C868-4B68-84E6-4F22F9630490}" type="slidenum">
              <a:rPr lang="en-US" smtClean="0"/>
              <a:pPr/>
              <a:t>‹#›</a:t>
            </a:fld>
            <a:endParaRPr lang="en-US" dirty="0"/>
          </a:p>
        </p:txBody>
      </p:sp>
    </p:spTree>
    <p:extLst>
      <p:ext uri="{BB962C8B-B14F-4D97-AF65-F5344CB8AC3E}">
        <p14:creationId xmlns:p14="http://schemas.microsoft.com/office/powerpoint/2010/main" val="193581264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8" r:id="rId3"/>
    <p:sldLayoutId id="2147483650" r:id="rId4"/>
    <p:sldLayoutId id="2147483652" r:id="rId5"/>
    <p:sldLayoutId id="2147483653" r:id="rId6"/>
    <p:sldLayoutId id="2147483654" r:id="rId7"/>
    <p:sldLayoutId id="2147483655" r:id="rId8"/>
    <p:sldLayoutId id="2147483656" r:id="rId9"/>
    <p:sldLayoutId id="2147483657" r:id="rId10"/>
    <p:sldLayoutId id="2147483659" r:id="rId11"/>
  </p:sldLayoutIdLst>
  <p:hf hdr="0" dt="0"/>
  <p:txStyles>
    <p:titleStyle>
      <a:lvl1pPr algn="l" defTabSz="914400" rtl="0" eaLnBrk="1" latinLnBrk="0" hangingPunct="1">
        <a:lnSpc>
          <a:spcPct val="90000"/>
        </a:lnSpc>
        <a:spcBef>
          <a:spcPct val="0"/>
        </a:spcBef>
        <a:buNone/>
        <a:defRPr sz="2200" i="0" kern="1200">
          <a:solidFill>
            <a:srgbClr val="000000"/>
          </a:solidFill>
          <a:latin typeface="Arial Black" panose="020B0A04020102090204" pitchFamily="34" charset="0"/>
          <a:ea typeface="+mj-ea"/>
          <a:cs typeface="+mj-cs"/>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000" kern="1200">
          <a:solidFill>
            <a:srgbClr val="000000"/>
          </a:solidFill>
          <a:latin typeface="+mn-lt"/>
          <a:ea typeface="+mn-ea"/>
          <a:cs typeface="+mn-cs"/>
        </a:defRPr>
      </a:lvl1pPr>
      <a:lvl2pPr marL="274320" indent="-274320" algn="l" defTabSz="914400" rtl="0" eaLnBrk="1" latinLnBrk="0" hangingPunct="1">
        <a:lnSpc>
          <a:spcPct val="100000"/>
        </a:lnSpc>
        <a:spcBef>
          <a:spcPts val="600"/>
        </a:spcBef>
        <a:spcAft>
          <a:spcPts val="600"/>
        </a:spcAft>
        <a:buClr>
          <a:schemeClr val="tx1"/>
        </a:buClr>
        <a:buSzPct val="70000"/>
        <a:buFont typeface="Arial" panose="020B0604020202020204" pitchFamily="34" charset="0"/>
        <a:buChar char="●"/>
        <a:defRPr sz="2000" kern="1200">
          <a:solidFill>
            <a:srgbClr val="000000"/>
          </a:solidFill>
          <a:latin typeface="+mn-lt"/>
          <a:ea typeface="+mn-ea"/>
          <a:cs typeface="+mn-cs"/>
        </a:defRPr>
      </a:lvl2pPr>
      <a:lvl3pPr marL="914400" indent="-274320" algn="l" defTabSz="914400" rtl="0" eaLnBrk="1" latinLnBrk="0" hangingPunct="1">
        <a:lnSpc>
          <a:spcPct val="100000"/>
        </a:lnSpc>
        <a:spcBef>
          <a:spcPts val="600"/>
        </a:spcBef>
        <a:spcAft>
          <a:spcPts val="600"/>
        </a:spcAft>
        <a:buClr>
          <a:schemeClr val="tx1"/>
        </a:buClr>
        <a:buSzPct val="70000"/>
        <a:buFont typeface="Arial" panose="020B0604020202020204" pitchFamily="34" charset="0"/>
        <a:buChar char="○"/>
        <a:defRPr sz="2000" kern="1200">
          <a:solidFill>
            <a:srgbClr val="000000"/>
          </a:solidFill>
          <a:latin typeface="+mn-lt"/>
          <a:ea typeface="+mn-ea"/>
          <a:cs typeface="+mn-cs"/>
        </a:defRPr>
      </a:lvl3pPr>
      <a:lvl4pPr marL="1828800" indent="-365760" algn="l" defTabSz="914400" rtl="0" eaLnBrk="1" latinLnBrk="0" hangingPunct="1">
        <a:lnSpc>
          <a:spcPct val="100000"/>
        </a:lnSpc>
        <a:spcBef>
          <a:spcPts val="600"/>
        </a:spcBef>
        <a:spcAft>
          <a:spcPts val="600"/>
        </a:spcAft>
        <a:buClr>
          <a:schemeClr val="tx1"/>
        </a:buClr>
        <a:buFont typeface="Arial" panose="020B0604020202020204" pitchFamily="34" charset="0"/>
        <a:buChar char="–"/>
        <a:defRPr sz="2000" kern="1200">
          <a:solidFill>
            <a:srgbClr val="000000"/>
          </a:solidFill>
          <a:latin typeface="+mn-lt"/>
          <a:ea typeface="+mn-ea"/>
          <a:cs typeface="+mn-cs"/>
        </a:defRPr>
      </a:lvl4pPr>
      <a:lvl5pPr marL="2743200" indent="-274320" algn="l" defTabSz="914400" rtl="0" eaLnBrk="1" latinLnBrk="0" hangingPunct="1">
        <a:lnSpc>
          <a:spcPct val="100000"/>
        </a:lnSpc>
        <a:spcBef>
          <a:spcPts val="600"/>
        </a:spcBef>
        <a:spcAft>
          <a:spcPts val="600"/>
        </a:spcAft>
        <a:buClr>
          <a:schemeClr val="tx1"/>
        </a:buClr>
        <a:buSzPct val="70000"/>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FF1E3A-D8C4-8CFB-8870-4FF5BD942D2B}"/>
              </a:ext>
            </a:extLst>
          </p:cNvPr>
          <p:cNvSpPr/>
          <p:nvPr userDrawn="1"/>
        </p:nvSpPr>
        <p:spPr>
          <a:xfrm>
            <a:off x="0" y="0"/>
            <a:ext cx="12192000" cy="6858000"/>
          </a:xfrm>
          <a:prstGeom prst="rect">
            <a:avLst/>
          </a:prstGeom>
          <a:solidFill>
            <a:srgbClr val="233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10">
            <a:extLst>
              <a:ext uri="{FF2B5EF4-FFF2-40B4-BE49-F238E27FC236}">
                <a16:creationId xmlns:a16="http://schemas.microsoft.com/office/drawing/2014/main" id="{41BC03A4-D00A-6778-41BC-C0736346049F}"/>
              </a:ext>
            </a:extLst>
          </p:cNvPr>
          <p:cNvSpPr/>
          <p:nvPr userDrawn="1"/>
        </p:nvSpPr>
        <p:spPr>
          <a:xfrm>
            <a:off x="184404" y="182880"/>
            <a:ext cx="11823192" cy="6492240"/>
          </a:xfrm>
          <a:prstGeom prst="roundRect">
            <a:avLst>
              <a:gd name="adj" fmla="val 36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Same Side Corner Rectangle 19">
            <a:extLst>
              <a:ext uri="{FF2B5EF4-FFF2-40B4-BE49-F238E27FC236}">
                <a16:creationId xmlns:a16="http://schemas.microsoft.com/office/drawing/2014/main" id="{FCB06FB1-5854-43EF-0545-D3073000A22E}"/>
              </a:ext>
            </a:extLst>
          </p:cNvPr>
          <p:cNvSpPr/>
          <p:nvPr userDrawn="1"/>
        </p:nvSpPr>
        <p:spPr>
          <a:xfrm>
            <a:off x="184403" y="182880"/>
            <a:ext cx="11823192" cy="749931"/>
          </a:xfrm>
          <a:prstGeom prst="round2SameRect">
            <a:avLst>
              <a:gd name="adj1" fmla="val 31537"/>
              <a:gd name="adj2" fmla="val 0"/>
            </a:avLst>
          </a:prstGeom>
          <a:solidFill>
            <a:srgbClr val="D0D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 name="Title Placeholder 1">
            <a:extLst>
              <a:ext uri="{FF2B5EF4-FFF2-40B4-BE49-F238E27FC236}">
                <a16:creationId xmlns:a16="http://schemas.microsoft.com/office/drawing/2014/main" id="{91929931-D70E-0414-9639-2565A41119D8}"/>
              </a:ext>
            </a:extLst>
          </p:cNvPr>
          <p:cNvSpPr>
            <a:spLocks noGrp="1"/>
          </p:cNvSpPr>
          <p:nvPr>
            <p:ph type="title"/>
          </p:nvPr>
        </p:nvSpPr>
        <p:spPr>
          <a:xfrm>
            <a:off x="380999" y="182881"/>
            <a:ext cx="11430000" cy="74993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E15FA9-E88D-D483-9D6A-B8FBBB05922C}"/>
              </a:ext>
            </a:extLst>
          </p:cNvPr>
          <p:cNvSpPr>
            <a:spLocks noGrp="1"/>
          </p:cNvSpPr>
          <p:nvPr>
            <p:ph type="body" idx="1"/>
          </p:nvPr>
        </p:nvSpPr>
        <p:spPr>
          <a:xfrm>
            <a:off x="380999" y="1188720"/>
            <a:ext cx="11430000" cy="51212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4F14B18-BFFE-2278-B3E8-C31F79919C46}"/>
              </a:ext>
            </a:extLst>
          </p:cNvPr>
          <p:cNvSpPr>
            <a:spLocks noGrp="1"/>
          </p:cNvSpPr>
          <p:nvPr>
            <p:ph type="ftr" sz="quarter" idx="3"/>
          </p:nvPr>
        </p:nvSpPr>
        <p:spPr>
          <a:xfrm>
            <a:off x="381000" y="6309995"/>
            <a:ext cx="10972800" cy="365125"/>
          </a:xfrm>
          <a:prstGeom prst="rect">
            <a:avLst/>
          </a:prstGeom>
        </p:spPr>
        <p:txBody>
          <a:bodyPr vert="horz" lIns="91440" tIns="45720" rIns="91440" bIns="45720" rtlCol="0" anchor="ctr"/>
          <a:lstStyle>
            <a:lvl1pPr algn="r">
              <a:defRPr sz="1400">
                <a:solidFill>
                  <a:schemeClr val="tx2"/>
                </a:solidFill>
              </a:defRPr>
            </a:lvl1pPr>
          </a:lstStyle>
          <a:p>
            <a:r>
              <a:rPr lang="en-US"/>
              <a:t>DEPARTMENT OF ENVIRONMENTAL CONSERVATION</a:t>
            </a:r>
          </a:p>
        </p:txBody>
      </p:sp>
      <p:sp>
        <p:nvSpPr>
          <p:cNvPr id="6" name="Slide Number Placeholder 5">
            <a:extLst>
              <a:ext uri="{FF2B5EF4-FFF2-40B4-BE49-F238E27FC236}">
                <a16:creationId xmlns:a16="http://schemas.microsoft.com/office/drawing/2014/main" id="{CDB0BCBD-3F47-6C63-B675-9E22B7D7CE86}"/>
              </a:ext>
            </a:extLst>
          </p:cNvPr>
          <p:cNvSpPr>
            <a:spLocks noGrp="1"/>
          </p:cNvSpPr>
          <p:nvPr>
            <p:ph type="sldNum" sz="quarter" idx="4"/>
          </p:nvPr>
        </p:nvSpPr>
        <p:spPr>
          <a:xfrm>
            <a:off x="11353799" y="6309995"/>
            <a:ext cx="457200" cy="365125"/>
          </a:xfrm>
          <a:prstGeom prst="rect">
            <a:avLst/>
          </a:prstGeom>
        </p:spPr>
        <p:txBody>
          <a:bodyPr vert="horz" lIns="91440" tIns="45720" rIns="0" bIns="45720" rtlCol="0" anchor="ctr"/>
          <a:lstStyle>
            <a:lvl1pPr algn="r">
              <a:defRPr sz="1200">
                <a:solidFill>
                  <a:srgbClr val="000000"/>
                </a:solidFill>
              </a:defRPr>
            </a:lvl1pPr>
          </a:lstStyle>
          <a:p>
            <a:fld id="{60CF4E4B-C868-4B68-84E6-4F22F9630490}" type="slidenum">
              <a:rPr lang="en-US" smtClean="0"/>
              <a:pPr/>
              <a:t>‹#›</a:t>
            </a:fld>
            <a:endParaRPr lang="en-US"/>
          </a:p>
        </p:txBody>
      </p:sp>
    </p:spTree>
    <p:extLst>
      <p:ext uri="{BB962C8B-B14F-4D97-AF65-F5344CB8AC3E}">
        <p14:creationId xmlns:p14="http://schemas.microsoft.com/office/powerpoint/2010/main" val="20425925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2200" i="0" kern="1200">
          <a:solidFill>
            <a:srgbClr val="000000"/>
          </a:solidFill>
          <a:latin typeface="Arial Black" panose="020B0A04020102090204" pitchFamily="34" charset="0"/>
          <a:ea typeface="+mj-ea"/>
          <a:cs typeface="+mj-cs"/>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000" kern="1200">
          <a:solidFill>
            <a:srgbClr val="000000"/>
          </a:solidFill>
          <a:latin typeface="+mn-lt"/>
          <a:ea typeface="+mn-ea"/>
          <a:cs typeface="+mn-cs"/>
        </a:defRPr>
      </a:lvl1pPr>
      <a:lvl2pPr marL="274320" indent="-274320" algn="l" defTabSz="914400" rtl="0" eaLnBrk="1" latinLnBrk="0" hangingPunct="1">
        <a:lnSpc>
          <a:spcPct val="100000"/>
        </a:lnSpc>
        <a:spcBef>
          <a:spcPts val="600"/>
        </a:spcBef>
        <a:spcAft>
          <a:spcPts val="600"/>
        </a:spcAft>
        <a:buClr>
          <a:schemeClr val="tx1"/>
        </a:buClr>
        <a:buSzPct val="70000"/>
        <a:buFont typeface="Arial" panose="020B0604020202020204" pitchFamily="34" charset="0"/>
        <a:buChar char="●"/>
        <a:defRPr sz="2000" kern="1200">
          <a:solidFill>
            <a:srgbClr val="000000"/>
          </a:solidFill>
          <a:latin typeface="+mn-lt"/>
          <a:ea typeface="+mn-ea"/>
          <a:cs typeface="+mn-cs"/>
        </a:defRPr>
      </a:lvl2pPr>
      <a:lvl3pPr marL="914400" indent="-274320" algn="l" defTabSz="914400" rtl="0" eaLnBrk="1" latinLnBrk="0" hangingPunct="1">
        <a:lnSpc>
          <a:spcPct val="100000"/>
        </a:lnSpc>
        <a:spcBef>
          <a:spcPts val="600"/>
        </a:spcBef>
        <a:spcAft>
          <a:spcPts val="600"/>
        </a:spcAft>
        <a:buClr>
          <a:schemeClr val="tx1"/>
        </a:buClr>
        <a:buSzPct val="70000"/>
        <a:buFont typeface="Arial" panose="020B0604020202020204" pitchFamily="34" charset="0"/>
        <a:buChar char="○"/>
        <a:defRPr sz="2000" kern="1200">
          <a:solidFill>
            <a:srgbClr val="000000"/>
          </a:solidFill>
          <a:latin typeface="+mn-lt"/>
          <a:ea typeface="+mn-ea"/>
          <a:cs typeface="+mn-cs"/>
        </a:defRPr>
      </a:lvl3pPr>
      <a:lvl4pPr marL="1828800" indent="-365760" algn="l" defTabSz="914400" rtl="0" eaLnBrk="1" latinLnBrk="0" hangingPunct="1">
        <a:lnSpc>
          <a:spcPct val="100000"/>
        </a:lnSpc>
        <a:spcBef>
          <a:spcPts val="600"/>
        </a:spcBef>
        <a:spcAft>
          <a:spcPts val="600"/>
        </a:spcAft>
        <a:buClr>
          <a:schemeClr val="tx1"/>
        </a:buClr>
        <a:buFont typeface="Arial" panose="020B0604020202020204" pitchFamily="34" charset="0"/>
        <a:buChar char="–"/>
        <a:defRPr sz="2000" kern="1200">
          <a:solidFill>
            <a:srgbClr val="000000"/>
          </a:solidFill>
          <a:latin typeface="+mn-lt"/>
          <a:ea typeface="+mn-ea"/>
          <a:cs typeface="+mn-cs"/>
        </a:defRPr>
      </a:lvl4pPr>
      <a:lvl5pPr marL="2743200" indent="-274320" algn="l" defTabSz="914400" rtl="0" eaLnBrk="1" latinLnBrk="0" hangingPunct="1">
        <a:lnSpc>
          <a:spcPct val="100000"/>
        </a:lnSpc>
        <a:spcBef>
          <a:spcPts val="600"/>
        </a:spcBef>
        <a:spcAft>
          <a:spcPts val="600"/>
        </a:spcAft>
        <a:buClr>
          <a:schemeClr val="tx1"/>
        </a:buClr>
        <a:buSzPct val="70000"/>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hyperlink" Target="mailto:brienna.wirley@dec.ny.gov" TargetMode="External"/><Relationship Id="rId3" Type="http://schemas.openxmlformats.org/officeDocument/2006/relationships/hyperlink" Target="mailto:bailey.sawyer@dec.ny.gov" TargetMode="External"/><Relationship Id="rId7" Type="http://schemas.openxmlformats.org/officeDocument/2006/relationships/hyperlink" Target="mailto:karis.manning@dec.ny.gov" TargetMode="External"/><Relationship Id="rId2" Type="http://schemas.openxmlformats.org/officeDocument/2006/relationships/hyperlink" Target="mailto:kelli.higgins-roche@dec.ny.gov" TargetMode="External"/><Relationship Id="rId1" Type="http://schemas.openxmlformats.org/officeDocument/2006/relationships/slideLayout" Target="../slideLayouts/slideLayout7.xml"/><Relationship Id="rId6" Type="http://schemas.openxmlformats.org/officeDocument/2006/relationships/hyperlink" Target="mailto:forrest.gifford@dec.ny.gov" TargetMode="External"/><Relationship Id="rId5" Type="http://schemas.openxmlformats.org/officeDocument/2006/relationships/hyperlink" Target="mailto:victoria.agens@dec.ny.gov" TargetMode="External"/><Relationship Id="rId4" Type="http://schemas.openxmlformats.org/officeDocument/2006/relationships/hyperlink" Target="mailto:brad.wenskoski@dec.ny.gov" TargetMode="External"/><Relationship Id="rId9" Type="http://schemas.openxmlformats.org/officeDocument/2006/relationships/hyperlink" Target="mailto:devin.prine@dec.ny.gov"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microsoft.com/office/2018/10/relationships/comments" Target="../comments/modernComment_101_FBD46975.xml"/><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hyperlink" Target="https://msc.fema.gov/portal/hom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3">
            <a:extLst>
              <a:ext uri="{FF2B5EF4-FFF2-40B4-BE49-F238E27FC236}">
                <a16:creationId xmlns:a16="http://schemas.microsoft.com/office/drawing/2014/main" id="{7A9551FB-A060-0269-1E80-54CA9AF1E446}"/>
              </a:ext>
            </a:extLst>
          </p:cNvPr>
          <p:cNvSpPr/>
          <p:nvPr/>
        </p:nvSpPr>
        <p:spPr>
          <a:xfrm>
            <a:off x="184401" y="182880"/>
            <a:ext cx="11823192" cy="6492240"/>
          </a:xfrm>
          <a:prstGeom prst="roundRect">
            <a:avLst>
              <a:gd name="adj" fmla="val 3633"/>
            </a:avLst>
          </a:prstGeom>
          <a:blipFill dpi="0" rotWithShape="1">
            <a:blip r:embed="rId2">
              <a:alphaModFix amt="4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3296C4D2-6460-E759-D8C1-2979F4443E72}"/>
              </a:ext>
            </a:extLst>
          </p:cNvPr>
          <p:cNvSpPr>
            <a:spLocks noGrp="1"/>
          </p:cNvSpPr>
          <p:nvPr>
            <p:ph type="ctrTitle"/>
          </p:nvPr>
        </p:nvSpPr>
        <p:spPr/>
        <p:txBody>
          <a:bodyPr>
            <a:normAutofit/>
          </a:bodyPr>
          <a:lstStyle/>
          <a:p>
            <a:r>
              <a:rPr lang="en-US" dirty="0"/>
              <a:t>Solar Development</a:t>
            </a:r>
          </a:p>
        </p:txBody>
      </p:sp>
      <p:sp>
        <p:nvSpPr>
          <p:cNvPr id="2" name="Date Placeholder 1">
            <a:extLst>
              <a:ext uri="{FF2B5EF4-FFF2-40B4-BE49-F238E27FC236}">
                <a16:creationId xmlns:a16="http://schemas.microsoft.com/office/drawing/2014/main" id="{D807A409-C847-D17D-865D-6107F4893780}"/>
              </a:ext>
            </a:extLst>
          </p:cNvPr>
          <p:cNvSpPr>
            <a:spLocks noGrp="1"/>
          </p:cNvSpPr>
          <p:nvPr>
            <p:ph type="dt" sz="half" idx="10"/>
          </p:nvPr>
        </p:nvSpPr>
        <p:spPr/>
        <p:txBody>
          <a:bodyPr/>
          <a:lstStyle/>
          <a:p>
            <a:r>
              <a:rPr lang="en-US" dirty="0"/>
              <a:t>April 2026</a:t>
            </a:r>
          </a:p>
        </p:txBody>
      </p:sp>
      <p:sp>
        <p:nvSpPr>
          <p:cNvPr id="11" name="Rounded Rectangle 1">
            <a:extLst>
              <a:ext uri="{FF2B5EF4-FFF2-40B4-BE49-F238E27FC236}">
                <a16:creationId xmlns:a16="http://schemas.microsoft.com/office/drawing/2014/main" id="{45A66242-6A8D-330B-1BF5-DE9C4EACA909}"/>
              </a:ext>
            </a:extLst>
          </p:cNvPr>
          <p:cNvSpPr>
            <a:spLocks noChangeAspect="1"/>
          </p:cNvSpPr>
          <p:nvPr/>
        </p:nvSpPr>
        <p:spPr>
          <a:xfrm>
            <a:off x="1402255" y="4919472"/>
            <a:ext cx="8930289" cy="969264"/>
          </a:xfrm>
          <a:prstGeom prst="roundRect">
            <a:avLst>
              <a:gd name="adj" fmla="val 50000"/>
            </a:avLst>
          </a:prstGeom>
          <a:solidFill>
            <a:srgbClr val="7E90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Guidance for Solar Development Within the Special Flood Hazard Area.</a:t>
            </a:r>
          </a:p>
        </p:txBody>
      </p:sp>
    </p:spTree>
    <p:extLst>
      <p:ext uri="{BB962C8B-B14F-4D97-AF65-F5344CB8AC3E}">
        <p14:creationId xmlns:p14="http://schemas.microsoft.com/office/powerpoint/2010/main" val="2395894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C4FEC-21A5-A72D-1E74-97FDFB32D51A}"/>
              </a:ext>
            </a:extLst>
          </p:cNvPr>
          <p:cNvSpPr>
            <a:spLocks noGrp="1"/>
          </p:cNvSpPr>
          <p:nvPr>
            <p:ph type="title"/>
          </p:nvPr>
        </p:nvSpPr>
        <p:spPr/>
        <p:txBody>
          <a:bodyPr/>
          <a:lstStyle/>
          <a:p>
            <a:r>
              <a:rPr lang="en-US" dirty="0"/>
              <a:t>Solar Development within the Special Flood Hazard Area</a:t>
            </a:r>
          </a:p>
        </p:txBody>
      </p:sp>
      <p:sp>
        <p:nvSpPr>
          <p:cNvPr id="3" name="Footer Placeholder 2">
            <a:extLst>
              <a:ext uri="{FF2B5EF4-FFF2-40B4-BE49-F238E27FC236}">
                <a16:creationId xmlns:a16="http://schemas.microsoft.com/office/drawing/2014/main" id="{2D0B0FB5-A03E-B9E1-DB84-11C5F41E40B8}"/>
              </a:ext>
            </a:extLst>
          </p:cNvPr>
          <p:cNvSpPr>
            <a:spLocks noGrp="1"/>
          </p:cNvSpPr>
          <p:nvPr>
            <p:ph type="ftr" sz="quarter" idx="11"/>
          </p:nvPr>
        </p:nvSpPr>
        <p:spPr/>
        <p:txBody>
          <a:bodyPr/>
          <a:lstStyle/>
          <a:p>
            <a:r>
              <a:rPr lang="en-US"/>
              <a:t>DEPARTMENT OF ENVIRONMENTAL CONSERVATION</a:t>
            </a:r>
            <a:endParaRPr lang="en-US" dirty="0"/>
          </a:p>
        </p:txBody>
      </p:sp>
      <p:sp>
        <p:nvSpPr>
          <p:cNvPr id="4" name="Slide Number Placeholder 3">
            <a:extLst>
              <a:ext uri="{FF2B5EF4-FFF2-40B4-BE49-F238E27FC236}">
                <a16:creationId xmlns:a16="http://schemas.microsoft.com/office/drawing/2014/main" id="{79A2C70A-BC50-FFDD-6E3E-FC553F19C492}"/>
              </a:ext>
            </a:extLst>
          </p:cNvPr>
          <p:cNvSpPr>
            <a:spLocks noGrp="1"/>
          </p:cNvSpPr>
          <p:nvPr>
            <p:ph type="sldNum" sz="quarter" idx="12"/>
          </p:nvPr>
        </p:nvSpPr>
        <p:spPr/>
        <p:txBody>
          <a:bodyPr/>
          <a:lstStyle/>
          <a:p>
            <a:fld id="{60CF4E4B-C868-4B68-84E6-4F22F9630490}" type="slidenum">
              <a:rPr lang="en-US" smtClean="0"/>
              <a:t>10</a:t>
            </a:fld>
            <a:endParaRPr lang="en-US"/>
          </a:p>
        </p:txBody>
      </p:sp>
      <p:sp>
        <p:nvSpPr>
          <p:cNvPr id="9" name="Rectangle: Rounded Corners 8">
            <a:extLst>
              <a:ext uri="{FF2B5EF4-FFF2-40B4-BE49-F238E27FC236}">
                <a16:creationId xmlns:a16="http://schemas.microsoft.com/office/drawing/2014/main" id="{C1A0FCC1-3144-E05C-6F61-D2BEB54E5B5F}"/>
              </a:ext>
            </a:extLst>
          </p:cNvPr>
          <p:cNvSpPr/>
          <p:nvPr/>
        </p:nvSpPr>
        <p:spPr>
          <a:xfrm>
            <a:off x="794765" y="1580246"/>
            <a:ext cx="3282696" cy="168415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rPr>
              <a:t>AVOID FLOODWAY AREAS IF POSSIBLE</a:t>
            </a:r>
          </a:p>
        </p:txBody>
      </p:sp>
      <p:sp>
        <p:nvSpPr>
          <p:cNvPr id="10" name="TextBox 9">
            <a:extLst>
              <a:ext uri="{FF2B5EF4-FFF2-40B4-BE49-F238E27FC236}">
                <a16:creationId xmlns:a16="http://schemas.microsoft.com/office/drawing/2014/main" id="{601F55A9-F453-5B71-94F4-8467FC88AB73}"/>
              </a:ext>
            </a:extLst>
          </p:cNvPr>
          <p:cNvSpPr txBox="1"/>
          <p:nvPr/>
        </p:nvSpPr>
        <p:spPr>
          <a:xfrm>
            <a:off x="728471" y="1124708"/>
            <a:ext cx="10735056" cy="369332"/>
          </a:xfrm>
          <a:prstGeom prst="rect">
            <a:avLst/>
          </a:prstGeom>
          <a:noFill/>
        </p:spPr>
        <p:txBody>
          <a:bodyPr wrap="square" rtlCol="0">
            <a:spAutoFit/>
          </a:bodyPr>
          <a:lstStyle/>
          <a:p>
            <a:pPr algn="ctr"/>
            <a:r>
              <a:rPr lang="en-US" b="1" dirty="0"/>
              <a:t>The site construction plans should delineate all floodplain and floodway areas.</a:t>
            </a:r>
          </a:p>
        </p:txBody>
      </p:sp>
      <p:sp>
        <p:nvSpPr>
          <p:cNvPr id="11" name="Rectangle: Rounded Corners 10">
            <a:extLst>
              <a:ext uri="{FF2B5EF4-FFF2-40B4-BE49-F238E27FC236}">
                <a16:creationId xmlns:a16="http://schemas.microsoft.com/office/drawing/2014/main" id="{44C22BF1-0134-A558-2E95-1ED8F26A23C4}"/>
              </a:ext>
            </a:extLst>
          </p:cNvPr>
          <p:cNvSpPr/>
          <p:nvPr/>
        </p:nvSpPr>
        <p:spPr>
          <a:xfrm>
            <a:off x="838201" y="3785614"/>
            <a:ext cx="3282696" cy="213969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rPr>
              <a:t>If it is not possible, a hydraulic and hydrologic analysis must be completed prior to the project taking place showing that there would be no-rise (0.0 feet) in flood stages.</a:t>
            </a:r>
          </a:p>
        </p:txBody>
      </p:sp>
      <p:sp>
        <p:nvSpPr>
          <p:cNvPr id="12" name="Rectangle: Rounded Corners 11">
            <a:extLst>
              <a:ext uri="{FF2B5EF4-FFF2-40B4-BE49-F238E27FC236}">
                <a16:creationId xmlns:a16="http://schemas.microsoft.com/office/drawing/2014/main" id="{385D4AB5-7E32-DD97-FC0B-599C1C1C3053}"/>
              </a:ext>
            </a:extLst>
          </p:cNvPr>
          <p:cNvSpPr/>
          <p:nvPr/>
        </p:nvSpPr>
        <p:spPr>
          <a:xfrm>
            <a:off x="4454651" y="1580246"/>
            <a:ext cx="3282696" cy="168415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rPr>
              <a:t>Elevate the lowest edge of all photovoltaic panels, when at full tilt, at least 2 feet above the Base Flood Elevation (BFE) in Zone AE or Zone A1-A30.</a:t>
            </a:r>
          </a:p>
        </p:txBody>
      </p:sp>
      <p:sp>
        <p:nvSpPr>
          <p:cNvPr id="13" name="Rectangle: Rounded Corners 12">
            <a:extLst>
              <a:ext uri="{FF2B5EF4-FFF2-40B4-BE49-F238E27FC236}">
                <a16:creationId xmlns:a16="http://schemas.microsoft.com/office/drawing/2014/main" id="{130C6DB3-C853-4D2C-06FB-2EA52CDD2FF6}"/>
              </a:ext>
            </a:extLst>
          </p:cNvPr>
          <p:cNvSpPr/>
          <p:nvPr/>
        </p:nvSpPr>
        <p:spPr>
          <a:xfrm>
            <a:off x="4454651" y="3785614"/>
            <a:ext cx="3282696" cy="213969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rPr>
              <a:t>If the site is in Zone A, with no BFEs. The panels must be elevated at least 3 feet above the Highest Adjacent Grade in the full-tilt position.</a:t>
            </a:r>
          </a:p>
        </p:txBody>
      </p:sp>
      <p:sp>
        <p:nvSpPr>
          <p:cNvPr id="14" name="Rectangle: Rounded Corners 13">
            <a:extLst>
              <a:ext uri="{FF2B5EF4-FFF2-40B4-BE49-F238E27FC236}">
                <a16:creationId xmlns:a16="http://schemas.microsoft.com/office/drawing/2014/main" id="{F9E14FA9-982F-A144-57BD-DA6FBE1CEF44}"/>
              </a:ext>
            </a:extLst>
          </p:cNvPr>
          <p:cNvSpPr/>
          <p:nvPr/>
        </p:nvSpPr>
        <p:spPr>
          <a:xfrm>
            <a:off x="8071103" y="1580246"/>
            <a:ext cx="3282696" cy="168415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rPr>
              <a:t>Column embedment must be enough to provide structural stability while assuming reasonably anticipated scour during the 1% event.</a:t>
            </a:r>
          </a:p>
        </p:txBody>
      </p:sp>
      <p:sp>
        <p:nvSpPr>
          <p:cNvPr id="15" name="Arrow: Down 14">
            <a:extLst>
              <a:ext uri="{FF2B5EF4-FFF2-40B4-BE49-F238E27FC236}">
                <a16:creationId xmlns:a16="http://schemas.microsoft.com/office/drawing/2014/main" id="{FEA312C1-2982-F92B-21F3-734B5F77B67E}"/>
              </a:ext>
            </a:extLst>
          </p:cNvPr>
          <p:cNvSpPr/>
          <p:nvPr/>
        </p:nvSpPr>
        <p:spPr>
          <a:xfrm>
            <a:off x="2269237" y="3264405"/>
            <a:ext cx="420624" cy="521209"/>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8C50AB42-6F87-5885-CB1C-D401D8FD7020}"/>
              </a:ext>
            </a:extLst>
          </p:cNvPr>
          <p:cNvSpPr/>
          <p:nvPr/>
        </p:nvSpPr>
        <p:spPr>
          <a:xfrm>
            <a:off x="5885687" y="3264404"/>
            <a:ext cx="420624" cy="521209"/>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F109BBE7-993D-17E0-3308-D324769667EE}"/>
              </a:ext>
            </a:extLst>
          </p:cNvPr>
          <p:cNvSpPr/>
          <p:nvPr/>
        </p:nvSpPr>
        <p:spPr>
          <a:xfrm>
            <a:off x="8071101" y="3785613"/>
            <a:ext cx="3282696" cy="2276218"/>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Note:</a:t>
            </a:r>
          </a:p>
          <a:p>
            <a:pPr algn="ctr"/>
            <a:r>
              <a:rPr lang="en-US" dirty="0">
                <a:solidFill>
                  <a:srgbClr val="000000"/>
                </a:solidFill>
              </a:rPr>
              <a:t>If the project site is more than 5 acres and is located in a Zone A floodplain where no BFE is provided, the developer must calculate the BFE for the entire project site.</a:t>
            </a:r>
          </a:p>
        </p:txBody>
      </p:sp>
    </p:spTree>
    <p:extLst>
      <p:ext uri="{BB962C8B-B14F-4D97-AF65-F5344CB8AC3E}">
        <p14:creationId xmlns:p14="http://schemas.microsoft.com/office/powerpoint/2010/main" val="2166992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1A369-0EE7-A9C9-E314-3D347511B5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CCD480-45AD-843C-ADBA-91607DCD8936}"/>
              </a:ext>
            </a:extLst>
          </p:cNvPr>
          <p:cNvSpPr>
            <a:spLocks noGrp="1"/>
          </p:cNvSpPr>
          <p:nvPr>
            <p:ph type="title"/>
          </p:nvPr>
        </p:nvSpPr>
        <p:spPr/>
        <p:txBody>
          <a:bodyPr/>
          <a:lstStyle/>
          <a:p>
            <a:r>
              <a:rPr lang="en-US" dirty="0"/>
              <a:t>Road Construction</a:t>
            </a:r>
          </a:p>
        </p:txBody>
      </p:sp>
      <p:sp>
        <p:nvSpPr>
          <p:cNvPr id="3" name="Footer Placeholder 2">
            <a:extLst>
              <a:ext uri="{FF2B5EF4-FFF2-40B4-BE49-F238E27FC236}">
                <a16:creationId xmlns:a16="http://schemas.microsoft.com/office/drawing/2014/main" id="{78877323-4277-B370-0FA7-902200848D1F}"/>
              </a:ext>
            </a:extLst>
          </p:cNvPr>
          <p:cNvSpPr>
            <a:spLocks noGrp="1"/>
          </p:cNvSpPr>
          <p:nvPr>
            <p:ph type="ftr" sz="quarter" idx="11"/>
          </p:nvPr>
        </p:nvSpPr>
        <p:spPr/>
        <p:txBody>
          <a:bodyPr/>
          <a:lstStyle/>
          <a:p>
            <a:r>
              <a:rPr lang="en-US"/>
              <a:t>DEPARTMENT OF ENVIRONMENTAL CONSERVATION</a:t>
            </a:r>
            <a:endParaRPr lang="en-US" dirty="0"/>
          </a:p>
        </p:txBody>
      </p:sp>
      <p:sp>
        <p:nvSpPr>
          <p:cNvPr id="4" name="Slide Number Placeholder 3">
            <a:extLst>
              <a:ext uri="{FF2B5EF4-FFF2-40B4-BE49-F238E27FC236}">
                <a16:creationId xmlns:a16="http://schemas.microsoft.com/office/drawing/2014/main" id="{02D9D61A-DFC5-F783-1993-3A906DDAADD8}"/>
              </a:ext>
            </a:extLst>
          </p:cNvPr>
          <p:cNvSpPr>
            <a:spLocks noGrp="1"/>
          </p:cNvSpPr>
          <p:nvPr>
            <p:ph type="sldNum" sz="quarter" idx="12"/>
          </p:nvPr>
        </p:nvSpPr>
        <p:spPr/>
        <p:txBody>
          <a:bodyPr/>
          <a:lstStyle/>
          <a:p>
            <a:fld id="{60CF4E4B-C868-4B68-84E6-4F22F9630490}" type="slidenum">
              <a:rPr lang="en-US" smtClean="0"/>
              <a:t>11</a:t>
            </a:fld>
            <a:endParaRPr lang="en-US"/>
          </a:p>
        </p:txBody>
      </p:sp>
      <p:sp>
        <p:nvSpPr>
          <p:cNvPr id="6" name="TextBox 5">
            <a:extLst>
              <a:ext uri="{FF2B5EF4-FFF2-40B4-BE49-F238E27FC236}">
                <a16:creationId xmlns:a16="http://schemas.microsoft.com/office/drawing/2014/main" id="{45CDCBDD-08BD-6A05-9CFF-BAC5D32B7D16}"/>
              </a:ext>
            </a:extLst>
          </p:cNvPr>
          <p:cNvSpPr txBox="1"/>
          <p:nvPr/>
        </p:nvSpPr>
        <p:spPr>
          <a:xfrm>
            <a:off x="380999" y="1060704"/>
            <a:ext cx="11430000" cy="4247317"/>
          </a:xfrm>
          <a:prstGeom prst="rect">
            <a:avLst/>
          </a:prstGeom>
          <a:noFill/>
        </p:spPr>
        <p:txBody>
          <a:bodyPr wrap="square" rtlCol="0">
            <a:spAutoFit/>
          </a:bodyPr>
          <a:lstStyle/>
          <a:p>
            <a:r>
              <a:rPr lang="en-US" dirty="0"/>
              <a:t>Roads should be:</a:t>
            </a:r>
          </a:p>
          <a:p>
            <a:pPr marL="285750" indent="-285750">
              <a:buFont typeface="Arial" panose="020B0604020202020204" pitchFamily="34" charset="0"/>
              <a:buChar char="•"/>
            </a:pPr>
            <a:r>
              <a:rPr lang="en-US" dirty="0"/>
              <a:t>Constructed at grade</a:t>
            </a:r>
          </a:p>
          <a:p>
            <a:pPr marL="285750" indent="-285750">
              <a:buFont typeface="Arial" panose="020B0604020202020204" pitchFamily="34" charset="0"/>
              <a:buChar char="•"/>
            </a:pPr>
            <a:r>
              <a:rPr lang="en-US" dirty="0"/>
              <a:t>Bridges and Culverts must be permitted by the community</a:t>
            </a:r>
          </a:p>
          <a:p>
            <a:pPr marL="285750" indent="-285750">
              <a:buFont typeface="Arial" panose="020B0604020202020204" pitchFamily="34" charset="0"/>
              <a:buChar char="•"/>
            </a:pPr>
            <a:r>
              <a:rPr lang="en-US" dirty="0"/>
              <a:t>Any floodway encroachment must have an engineering encroachment review demonstrating no-rise (0.0 feet) in flood stages prior to the issuance of the permit.</a:t>
            </a:r>
          </a:p>
          <a:p>
            <a:pPr marL="285750" indent="-285750">
              <a:buFont typeface="Arial" panose="020B0604020202020204" pitchFamily="34" charset="0"/>
              <a:buChar char="•"/>
            </a:pPr>
            <a:r>
              <a:rPr lang="en-US" dirty="0"/>
              <a:t>If the review demonstrates a rise, the project must be redesigned, or a Conditional Letter of Map Revision must be approved by FEMA prior to the start of construction. The final Letter of Map Revision (LOMR) is required after construction is completed.</a:t>
            </a:r>
          </a:p>
          <a:p>
            <a:pPr marL="285750" indent="-285750">
              <a:buFont typeface="Arial" panose="020B0604020202020204" pitchFamily="34" charset="0"/>
              <a:buChar char="•"/>
            </a:pPr>
            <a:endParaRPr lang="en-US" dirty="0"/>
          </a:p>
          <a:p>
            <a:r>
              <a:rPr lang="en-US" dirty="0"/>
              <a:t>In addition to the above requirements, the following must all be elevated to at least 2 Feet above the BFE (or 3 Feet above the highest adjacent grade in Zone A):</a:t>
            </a:r>
          </a:p>
          <a:p>
            <a:pPr marL="285750" indent="-285750">
              <a:buFont typeface="Arial" panose="020B0604020202020204" pitchFamily="34" charset="0"/>
              <a:buChar char="•"/>
            </a:pPr>
            <a:r>
              <a:rPr lang="en-US" dirty="0"/>
              <a:t>Electrical service equipment,</a:t>
            </a:r>
          </a:p>
          <a:p>
            <a:pPr marL="285750" indent="-285750">
              <a:buFont typeface="Arial" panose="020B0604020202020204" pitchFamily="34" charset="0"/>
              <a:buChar char="•"/>
            </a:pPr>
            <a:r>
              <a:rPr lang="en-US" dirty="0"/>
              <a:t>Bottom of structural frame of temporary construction trailers,</a:t>
            </a:r>
          </a:p>
          <a:p>
            <a:pPr marL="285750" indent="-285750">
              <a:buFont typeface="Arial" panose="020B0604020202020204" pitchFamily="34" charset="0"/>
              <a:buChar char="•"/>
            </a:pPr>
            <a:r>
              <a:rPr lang="en-US" dirty="0"/>
              <a:t>Inverter skid platforms, and</a:t>
            </a:r>
          </a:p>
          <a:p>
            <a:pPr marL="285750" indent="-285750">
              <a:buFont typeface="Arial" panose="020B0604020202020204" pitchFamily="34" charset="0"/>
              <a:buChar char="•"/>
            </a:pPr>
            <a:r>
              <a:rPr lang="en-US" dirty="0"/>
              <a:t>Permanent structures.</a:t>
            </a:r>
          </a:p>
        </p:txBody>
      </p:sp>
    </p:spTree>
    <p:extLst>
      <p:ext uri="{BB962C8B-B14F-4D97-AF65-F5344CB8AC3E}">
        <p14:creationId xmlns:p14="http://schemas.microsoft.com/office/powerpoint/2010/main" val="3375017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61DA8-6985-FDD0-F28B-FF26A6CC5F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7105CC-4087-133E-AE11-602501FFF559}"/>
              </a:ext>
            </a:extLst>
          </p:cNvPr>
          <p:cNvSpPr>
            <a:spLocks noGrp="1"/>
          </p:cNvSpPr>
          <p:nvPr>
            <p:ph type="title"/>
          </p:nvPr>
        </p:nvSpPr>
        <p:spPr/>
        <p:txBody>
          <a:bodyPr/>
          <a:lstStyle/>
          <a:p>
            <a:r>
              <a:rPr lang="en-US" dirty="0"/>
              <a:t>Additional Construction Requirements</a:t>
            </a:r>
          </a:p>
        </p:txBody>
      </p:sp>
      <p:sp>
        <p:nvSpPr>
          <p:cNvPr id="3" name="Footer Placeholder 2">
            <a:extLst>
              <a:ext uri="{FF2B5EF4-FFF2-40B4-BE49-F238E27FC236}">
                <a16:creationId xmlns:a16="http://schemas.microsoft.com/office/drawing/2014/main" id="{997DA833-9C7C-7CA7-0985-CE76F060379F}"/>
              </a:ext>
            </a:extLst>
          </p:cNvPr>
          <p:cNvSpPr>
            <a:spLocks noGrp="1"/>
          </p:cNvSpPr>
          <p:nvPr>
            <p:ph type="ftr" sz="quarter" idx="11"/>
          </p:nvPr>
        </p:nvSpPr>
        <p:spPr/>
        <p:txBody>
          <a:bodyPr/>
          <a:lstStyle/>
          <a:p>
            <a:r>
              <a:rPr lang="en-US"/>
              <a:t>DEPARTMENT OF ENVIRONMENTAL CONSERVATION</a:t>
            </a:r>
            <a:endParaRPr lang="en-US" dirty="0"/>
          </a:p>
        </p:txBody>
      </p:sp>
      <p:sp>
        <p:nvSpPr>
          <p:cNvPr id="4" name="Slide Number Placeholder 3">
            <a:extLst>
              <a:ext uri="{FF2B5EF4-FFF2-40B4-BE49-F238E27FC236}">
                <a16:creationId xmlns:a16="http://schemas.microsoft.com/office/drawing/2014/main" id="{2D3B0F43-6E1A-E628-709D-E3C3FEC16997}"/>
              </a:ext>
            </a:extLst>
          </p:cNvPr>
          <p:cNvSpPr>
            <a:spLocks noGrp="1"/>
          </p:cNvSpPr>
          <p:nvPr>
            <p:ph type="sldNum" sz="quarter" idx="12"/>
          </p:nvPr>
        </p:nvSpPr>
        <p:spPr/>
        <p:txBody>
          <a:bodyPr/>
          <a:lstStyle/>
          <a:p>
            <a:fld id="{60CF4E4B-C868-4B68-84E6-4F22F9630490}" type="slidenum">
              <a:rPr lang="en-US" smtClean="0"/>
              <a:t>12</a:t>
            </a:fld>
            <a:endParaRPr lang="en-US"/>
          </a:p>
        </p:txBody>
      </p:sp>
      <p:sp>
        <p:nvSpPr>
          <p:cNvPr id="5" name="TextBox 4">
            <a:extLst>
              <a:ext uri="{FF2B5EF4-FFF2-40B4-BE49-F238E27FC236}">
                <a16:creationId xmlns:a16="http://schemas.microsoft.com/office/drawing/2014/main" id="{32531FD0-DBEF-DFCD-DA6E-D70DA0025D29}"/>
              </a:ext>
            </a:extLst>
          </p:cNvPr>
          <p:cNvSpPr txBox="1"/>
          <p:nvPr/>
        </p:nvSpPr>
        <p:spPr>
          <a:xfrm>
            <a:off x="380999" y="1042416"/>
            <a:ext cx="11430000" cy="3139321"/>
          </a:xfrm>
          <a:prstGeom prst="rect">
            <a:avLst/>
          </a:prstGeom>
          <a:noFill/>
        </p:spPr>
        <p:txBody>
          <a:bodyPr wrap="square" rtlCol="0">
            <a:spAutoFit/>
          </a:bodyPr>
          <a:lstStyle/>
          <a:p>
            <a:pPr marL="285750" indent="-285750">
              <a:buFont typeface="Arial" panose="020B0604020202020204" pitchFamily="34" charset="0"/>
              <a:buChar char="•"/>
            </a:pPr>
            <a:r>
              <a:rPr lang="en-US" dirty="0"/>
              <a:t>All new construction must be designed and adequately anchored to prevent floatation, collapse, or lateral movement of the structure resulting from flood forces.</a:t>
            </a:r>
          </a:p>
          <a:p>
            <a:endParaRPr lang="en-US" dirty="0"/>
          </a:p>
          <a:p>
            <a:pPr marL="285750" indent="-285750">
              <a:buFont typeface="Arial" panose="020B0604020202020204" pitchFamily="34" charset="0"/>
              <a:buChar char="•"/>
            </a:pPr>
            <a:r>
              <a:rPr lang="en-US" dirty="0"/>
              <a:t>All construction below the base flood elevation must be constructed with materials resistant to flood damage and capable of withstanding direct and prolonged contact with floodwaters without sustaining significant damage.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Fencing must provide flow-through for the base flood. Fencing located within the Floodway should be avoided.</a:t>
            </a:r>
          </a:p>
          <a:p>
            <a:pPr marL="285750" indent="-285750">
              <a:buFont typeface="Arial" panose="020B0604020202020204" pitchFamily="34" charset="0"/>
              <a:buChar char="•"/>
            </a:pPr>
            <a:endParaRPr lang="en-US" dirty="0"/>
          </a:p>
          <a:p>
            <a:r>
              <a:rPr lang="en-US" b="1" dirty="0"/>
              <a:t>Remember</a:t>
            </a:r>
            <a:r>
              <a:rPr lang="en-US" dirty="0"/>
              <a:t>: other local, state, and/or federal permits must be obtained, if necessary.</a:t>
            </a:r>
          </a:p>
        </p:txBody>
      </p:sp>
    </p:spTree>
    <p:extLst>
      <p:ext uri="{BB962C8B-B14F-4D97-AF65-F5344CB8AC3E}">
        <p14:creationId xmlns:p14="http://schemas.microsoft.com/office/powerpoint/2010/main" val="3787041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4AB2B-F206-14B5-9D9B-985C5D7861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EF96B9-FFD6-DD3D-8FD5-517A4F9CC566}"/>
              </a:ext>
            </a:extLst>
          </p:cNvPr>
          <p:cNvSpPr>
            <a:spLocks noGrp="1"/>
          </p:cNvSpPr>
          <p:nvPr>
            <p:ph type="title"/>
          </p:nvPr>
        </p:nvSpPr>
        <p:spPr/>
        <p:txBody>
          <a:bodyPr/>
          <a:lstStyle/>
          <a:p>
            <a:r>
              <a:rPr lang="en-US" dirty="0"/>
              <a:t>Thank you!</a:t>
            </a:r>
          </a:p>
        </p:txBody>
      </p:sp>
      <p:sp>
        <p:nvSpPr>
          <p:cNvPr id="3" name="Footer Placeholder 2">
            <a:extLst>
              <a:ext uri="{FF2B5EF4-FFF2-40B4-BE49-F238E27FC236}">
                <a16:creationId xmlns:a16="http://schemas.microsoft.com/office/drawing/2014/main" id="{989C7B81-FA52-FA9D-E3BA-4260990B3049}"/>
              </a:ext>
            </a:extLst>
          </p:cNvPr>
          <p:cNvSpPr>
            <a:spLocks noGrp="1"/>
          </p:cNvSpPr>
          <p:nvPr>
            <p:ph type="ftr" sz="quarter" idx="11"/>
          </p:nvPr>
        </p:nvSpPr>
        <p:spPr/>
        <p:txBody>
          <a:bodyPr/>
          <a:lstStyle/>
          <a:p>
            <a:r>
              <a:rPr lang="en-US"/>
              <a:t>DEPARTMENT OF ENVIRONMENTAL CONSERVATION</a:t>
            </a:r>
            <a:endParaRPr lang="en-US" dirty="0"/>
          </a:p>
        </p:txBody>
      </p:sp>
      <p:sp>
        <p:nvSpPr>
          <p:cNvPr id="4" name="Slide Number Placeholder 3">
            <a:extLst>
              <a:ext uri="{FF2B5EF4-FFF2-40B4-BE49-F238E27FC236}">
                <a16:creationId xmlns:a16="http://schemas.microsoft.com/office/drawing/2014/main" id="{A5108180-771A-85C5-933B-B6DAD45BAE45}"/>
              </a:ext>
            </a:extLst>
          </p:cNvPr>
          <p:cNvSpPr>
            <a:spLocks noGrp="1"/>
          </p:cNvSpPr>
          <p:nvPr>
            <p:ph type="sldNum" sz="quarter" idx="12"/>
          </p:nvPr>
        </p:nvSpPr>
        <p:spPr/>
        <p:txBody>
          <a:bodyPr/>
          <a:lstStyle/>
          <a:p>
            <a:fld id="{60CF4E4B-C868-4B68-84E6-4F22F9630490}" type="slidenum">
              <a:rPr lang="en-US" smtClean="0"/>
              <a:t>13</a:t>
            </a:fld>
            <a:endParaRPr lang="en-US"/>
          </a:p>
        </p:txBody>
      </p:sp>
      <p:sp>
        <p:nvSpPr>
          <p:cNvPr id="5" name="TextBox 4">
            <a:extLst>
              <a:ext uri="{FF2B5EF4-FFF2-40B4-BE49-F238E27FC236}">
                <a16:creationId xmlns:a16="http://schemas.microsoft.com/office/drawing/2014/main" id="{422559AD-1E91-980C-A79C-708CD51064B9}"/>
              </a:ext>
            </a:extLst>
          </p:cNvPr>
          <p:cNvSpPr txBox="1"/>
          <p:nvPr/>
        </p:nvSpPr>
        <p:spPr>
          <a:xfrm>
            <a:off x="380999" y="1244590"/>
            <a:ext cx="11430000" cy="4524315"/>
          </a:xfrm>
          <a:prstGeom prst="rect">
            <a:avLst/>
          </a:prstGeom>
          <a:noFill/>
        </p:spPr>
        <p:txBody>
          <a:bodyPr wrap="square" rtlCol="0">
            <a:spAutoFit/>
          </a:bodyPr>
          <a:lstStyle/>
          <a:p>
            <a:pPr algn="ctr"/>
            <a:r>
              <a:rPr lang="en-US" sz="7200" dirty="0"/>
              <a:t>Thank you for attending today’s presentations.</a:t>
            </a:r>
          </a:p>
          <a:p>
            <a:pPr algn="ctr"/>
            <a:endParaRPr lang="en-US" sz="7200" dirty="0"/>
          </a:p>
          <a:p>
            <a:pPr algn="ctr"/>
            <a:r>
              <a:rPr lang="en-US" sz="7200" dirty="0"/>
              <a:t>Questions?</a:t>
            </a:r>
          </a:p>
        </p:txBody>
      </p:sp>
    </p:spTree>
    <p:extLst>
      <p:ext uri="{BB962C8B-B14F-4D97-AF65-F5344CB8AC3E}">
        <p14:creationId xmlns:p14="http://schemas.microsoft.com/office/powerpoint/2010/main" val="2470308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CC48E-7536-3396-2D4E-9CB287436A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AE4179-FEAD-40B2-6186-46703137DD2D}"/>
              </a:ext>
            </a:extLst>
          </p:cNvPr>
          <p:cNvSpPr>
            <a:spLocks noGrp="1"/>
          </p:cNvSpPr>
          <p:nvPr>
            <p:ph type="title"/>
          </p:nvPr>
        </p:nvSpPr>
        <p:spPr/>
        <p:txBody>
          <a:bodyPr/>
          <a:lstStyle/>
          <a:p>
            <a:r>
              <a:rPr lang="en-US" dirty="0"/>
              <a:t>Contact Information</a:t>
            </a:r>
          </a:p>
        </p:txBody>
      </p:sp>
      <p:sp>
        <p:nvSpPr>
          <p:cNvPr id="3" name="Footer Placeholder 2">
            <a:extLst>
              <a:ext uri="{FF2B5EF4-FFF2-40B4-BE49-F238E27FC236}">
                <a16:creationId xmlns:a16="http://schemas.microsoft.com/office/drawing/2014/main" id="{01A1EB71-92B2-7931-3346-E2684059EE31}"/>
              </a:ext>
            </a:extLst>
          </p:cNvPr>
          <p:cNvSpPr>
            <a:spLocks noGrp="1"/>
          </p:cNvSpPr>
          <p:nvPr>
            <p:ph type="ftr" sz="quarter" idx="11"/>
          </p:nvPr>
        </p:nvSpPr>
        <p:spPr/>
        <p:txBody>
          <a:bodyPr/>
          <a:lstStyle/>
          <a:p>
            <a:r>
              <a:rPr lang="en-US"/>
              <a:t>DEPARTMENT OF ENVIRONMENTAL CONSERVATION</a:t>
            </a:r>
            <a:endParaRPr lang="en-US" dirty="0"/>
          </a:p>
        </p:txBody>
      </p:sp>
      <p:sp>
        <p:nvSpPr>
          <p:cNvPr id="4" name="Slide Number Placeholder 3">
            <a:extLst>
              <a:ext uri="{FF2B5EF4-FFF2-40B4-BE49-F238E27FC236}">
                <a16:creationId xmlns:a16="http://schemas.microsoft.com/office/drawing/2014/main" id="{BD27E205-32A6-0F7A-6860-4CBDA546E0C5}"/>
              </a:ext>
            </a:extLst>
          </p:cNvPr>
          <p:cNvSpPr>
            <a:spLocks noGrp="1"/>
          </p:cNvSpPr>
          <p:nvPr>
            <p:ph type="sldNum" sz="quarter" idx="12"/>
          </p:nvPr>
        </p:nvSpPr>
        <p:spPr/>
        <p:txBody>
          <a:bodyPr/>
          <a:lstStyle/>
          <a:p>
            <a:fld id="{60CF4E4B-C868-4B68-84E6-4F22F9630490}" type="slidenum">
              <a:rPr lang="en-US" smtClean="0"/>
              <a:t>14</a:t>
            </a:fld>
            <a:endParaRPr lang="en-US"/>
          </a:p>
        </p:txBody>
      </p:sp>
      <p:sp>
        <p:nvSpPr>
          <p:cNvPr id="6" name="Content Placeholder 7">
            <a:extLst>
              <a:ext uri="{FF2B5EF4-FFF2-40B4-BE49-F238E27FC236}">
                <a16:creationId xmlns:a16="http://schemas.microsoft.com/office/drawing/2014/main" id="{16ECCE98-4CF6-91DE-0CCC-4EC0859435C0}"/>
              </a:ext>
            </a:extLst>
          </p:cNvPr>
          <p:cNvSpPr>
            <a:spLocks noGrp="1"/>
          </p:cNvSpPr>
          <p:nvPr/>
        </p:nvSpPr>
        <p:spPr>
          <a:xfrm>
            <a:off x="380999" y="1188720"/>
            <a:ext cx="11347176" cy="5121275"/>
          </a:xfrm>
          <a:prstGeom prst="rect">
            <a:avLst/>
          </a:prstGeom>
        </p:spPr>
        <p:txBody>
          <a:bodyPr vert="horz" lIns="0" tIns="0" rIns="0" bIns="0" rtlCol="0" anchor="t">
            <a:normAutofit fontScale="62500" lnSpcReduction="20000"/>
          </a:bodyPr>
          <a:lstStyle>
            <a:lvl1pPr marL="0" indent="0" algn="l" defTabSz="685800" rtl="0" eaLnBrk="1" latinLnBrk="0" hangingPunct="1">
              <a:lnSpc>
                <a:spcPct val="100000"/>
              </a:lnSpc>
              <a:spcBef>
                <a:spcPts val="0"/>
              </a:spcBef>
              <a:spcAft>
                <a:spcPts val="600"/>
              </a:spcAft>
              <a:buFontTx/>
              <a:buNone/>
              <a:defRPr sz="2400" kern="1200">
                <a:solidFill>
                  <a:srgbClr val="646569"/>
                </a:solidFill>
                <a:latin typeface="Arial" panose="020B0604020202020204" pitchFamily="34" charset="0"/>
                <a:ea typeface="+mn-ea"/>
                <a:cs typeface="Arial" panose="020B0604020202020204" pitchFamily="34" charset="0"/>
              </a:defRPr>
            </a:lvl1pPr>
            <a:lvl2pPr marL="171450" indent="-171450" algn="l" defTabSz="685800" rtl="0" eaLnBrk="1" latinLnBrk="0" hangingPunct="1">
              <a:lnSpc>
                <a:spcPct val="100000"/>
              </a:lnSpc>
              <a:spcBef>
                <a:spcPts val="0"/>
              </a:spcBef>
              <a:spcAft>
                <a:spcPts val="600"/>
              </a:spcAft>
              <a:buFont typeface="Arial" panose="020B0604020202020204" pitchFamily="34" charset="0"/>
              <a:buChar char="•"/>
              <a:defRPr sz="2400" kern="1200">
                <a:solidFill>
                  <a:srgbClr val="646569"/>
                </a:solidFill>
                <a:latin typeface="Arial" panose="020B0604020202020204" pitchFamily="34" charset="0"/>
                <a:ea typeface="+mn-ea"/>
                <a:cs typeface="Arial" panose="020B0604020202020204" pitchFamily="34" charset="0"/>
              </a:defRPr>
            </a:lvl2pPr>
            <a:lvl3pPr marL="342900" indent="-171450" algn="l" defTabSz="685800" rtl="0" eaLnBrk="1" latinLnBrk="0" hangingPunct="1">
              <a:lnSpc>
                <a:spcPct val="100000"/>
              </a:lnSpc>
              <a:spcBef>
                <a:spcPts val="0"/>
              </a:spcBef>
              <a:spcAft>
                <a:spcPts val="600"/>
              </a:spcAft>
              <a:buFont typeface="Wingdings" panose="05000000000000000000" pitchFamily="2" charset="2"/>
              <a:buChar char="§"/>
              <a:defRPr sz="2400" kern="1200">
                <a:solidFill>
                  <a:srgbClr val="646569"/>
                </a:solidFill>
                <a:latin typeface="Arial" panose="020B0604020202020204" pitchFamily="34" charset="0"/>
                <a:ea typeface="+mn-ea"/>
                <a:cs typeface="Arial" panose="020B0604020202020204" pitchFamily="34" charset="0"/>
              </a:defRPr>
            </a:lvl3pPr>
            <a:lvl4pPr marL="473869" indent="-128588" algn="l" defTabSz="685800" rtl="0" eaLnBrk="1" latinLnBrk="0" hangingPunct="1">
              <a:lnSpc>
                <a:spcPct val="100000"/>
              </a:lnSpc>
              <a:spcBef>
                <a:spcPts val="0"/>
              </a:spcBef>
              <a:spcAft>
                <a:spcPts val="600"/>
              </a:spcAft>
              <a:buSzPct val="75000"/>
              <a:buFont typeface="Arial" panose="020B0604020202020204" pitchFamily="34" charset="0"/>
              <a:buChar char="•"/>
              <a:defRPr sz="2400" kern="1200">
                <a:solidFill>
                  <a:srgbClr val="646569"/>
                </a:solidFill>
                <a:latin typeface="Arial" panose="020B0604020202020204" pitchFamily="34" charset="0"/>
                <a:ea typeface="+mn-ea"/>
                <a:cs typeface="Arial" panose="020B0604020202020204" pitchFamily="34" charset="0"/>
              </a:defRPr>
            </a:lvl4pPr>
            <a:lvl5pPr marL="600075" indent="-128588" algn="l" defTabSz="685800" rtl="0" eaLnBrk="1" latinLnBrk="0" hangingPunct="1">
              <a:lnSpc>
                <a:spcPct val="100000"/>
              </a:lnSpc>
              <a:spcBef>
                <a:spcPts val="0"/>
              </a:spcBef>
              <a:spcAft>
                <a:spcPts val="600"/>
              </a:spcAft>
              <a:buSzPct val="75000"/>
              <a:buFont typeface="Wingdings" panose="05000000000000000000" pitchFamily="2" charset="2"/>
              <a:buChar char="§"/>
              <a:defRPr sz="2400" kern="1200">
                <a:solidFill>
                  <a:srgbClr val="646569"/>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2900" b="1" dirty="0">
                <a:latin typeface="Arial"/>
                <a:cs typeface="Arial"/>
              </a:rPr>
              <a:t>Central Office Floodplain Management Coordinators</a:t>
            </a:r>
            <a:endParaRPr lang="en-US" sz="2900" b="1" dirty="0"/>
          </a:p>
          <a:p>
            <a:pPr algn="ctr"/>
            <a:r>
              <a:rPr lang="en-US" sz="2900" b="1" dirty="0">
                <a:latin typeface="Arial"/>
                <a:cs typeface="Arial"/>
              </a:rPr>
              <a:t>Main Number, 518-402-8185 </a:t>
            </a:r>
            <a:endParaRPr lang="en-US" sz="2900" b="1" dirty="0"/>
          </a:p>
          <a:p>
            <a:pPr algn="ctr"/>
            <a:endParaRPr lang="en-US" sz="2600" dirty="0">
              <a:latin typeface="Arial"/>
              <a:cs typeface="Arial"/>
            </a:endParaRPr>
          </a:p>
          <a:p>
            <a:pPr algn="ctr"/>
            <a:r>
              <a:rPr lang="en-US" sz="2300" b="1" dirty="0">
                <a:latin typeface="Arial"/>
                <a:cs typeface="Arial"/>
              </a:rPr>
              <a:t>Kelli Higgins-Roche, PE, CFM:</a:t>
            </a:r>
            <a:r>
              <a:rPr lang="en-US" sz="2300" dirty="0">
                <a:latin typeface="Arial"/>
                <a:cs typeface="Arial"/>
              </a:rPr>
              <a:t>  	NYS NFIP Coordinator   	518-408-0340        </a:t>
            </a:r>
            <a:r>
              <a:rPr lang="en-US" sz="2300" dirty="0">
                <a:latin typeface="Arial"/>
                <a:cs typeface="Arial"/>
                <a:hlinkClick r:id="rId2"/>
              </a:rPr>
              <a:t>kelli.higgins-roche@dec.ny.gov</a:t>
            </a:r>
            <a:r>
              <a:rPr lang="en-US" sz="2300" dirty="0">
                <a:latin typeface="Arial"/>
                <a:cs typeface="Arial"/>
              </a:rPr>
              <a:t> </a:t>
            </a:r>
            <a:endParaRPr lang="en-US" sz="2300" dirty="0"/>
          </a:p>
          <a:p>
            <a:pPr algn="ctr"/>
            <a:r>
              <a:rPr lang="en-US" sz="2300" b="1" dirty="0">
                <a:latin typeface="Arial"/>
                <a:cs typeface="Arial"/>
              </a:rPr>
              <a:t>Bailey Sawyer, CFM:</a:t>
            </a:r>
            <a:r>
              <a:rPr lang="en-US" sz="2300" dirty="0">
                <a:latin typeface="Arial"/>
                <a:cs typeface="Arial"/>
              </a:rPr>
              <a:t>		Lead for Regions 1 – 3     518-402-9148         </a:t>
            </a:r>
            <a:r>
              <a:rPr lang="en-US" sz="2300" dirty="0">
                <a:latin typeface="Arial"/>
                <a:cs typeface="Arial"/>
                <a:hlinkClick r:id="rId3"/>
              </a:rPr>
              <a:t>bailey.sawyer@dec.ny.gov</a:t>
            </a:r>
            <a:endParaRPr lang="en-US" sz="2300" dirty="0"/>
          </a:p>
          <a:p>
            <a:pPr algn="ctr"/>
            <a:r>
              <a:rPr lang="en-US" sz="2300" b="1" dirty="0">
                <a:latin typeface="Arial"/>
                <a:cs typeface="Arial"/>
              </a:rPr>
              <a:t>Brad Wenskoski, CFM:      	</a:t>
            </a:r>
            <a:r>
              <a:rPr lang="en-US" sz="2300" dirty="0">
                <a:latin typeface="Arial"/>
                <a:cs typeface="Arial"/>
              </a:rPr>
              <a:t>Lead for Regions 5 – 6 </a:t>
            </a:r>
            <a:r>
              <a:rPr lang="en-US" sz="2300" b="1" dirty="0">
                <a:latin typeface="Arial"/>
                <a:cs typeface="Arial"/>
              </a:rPr>
              <a:t>   	</a:t>
            </a:r>
            <a:r>
              <a:rPr lang="en-US" sz="2300" dirty="0">
                <a:latin typeface="Arial"/>
                <a:cs typeface="Arial"/>
              </a:rPr>
              <a:t>518-402-8280</a:t>
            </a:r>
            <a:r>
              <a:rPr lang="en-US" sz="2300" b="1" dirty="0">
                <a:latin typeface="Arial"/>
                <a:cs typeface="Arial"/>
              </a:rPr>
              <a:t>         </a:t>
            </a:r>
            <a:r>
              <a:rPr lang="en-US" sz="2300" dirty="0">
                <a:latin typeface="Arial"/>
                <a:cs typeface="Arial"/>
                <a:hlinkClick r:id="rId4"/>
              </a:rPr>
              <a:t>brad.wenskoski@dec.ny.gov</a:t>
            </a:r>
            <a:r>
              <a:rPr lang="en-US" sz="2300" dirty="0">
                <a:latin typeface="Arial"/>
                <a:cs typeface="Arial"/>
              </a:rPr>
              <a:t> </a:t>
            </a:r>
            <a:endParaRPr lang="en-US" sz="2300" dirty="0"/>
          </a:p>
          <a:p>
            <a:pPr algn="ctr"/>
            <a:r>
              <a:rPr lang="en-US" sz="2300" b="1" dirty="0">
                <a:latin typeface="Arial"/>
                <a:cs typeface="Arial"/>
              </a:rPr>
              <a:t>Victoria Agens:			</a:t>
            </a:r>
            <a:r>
              <a:rPr lang="en-US" sz="2300" dirty="0">
                <a:latin typeface="Arial"/>
                <a:cs typeface="Arial"/>
              </a:rPr>
              <a:t>Lead for Region 4             518-402-8135         </a:t>
            </a:r>
            <a:r>
              <a:rPr lang="en-US" sz="2300" dirty="0">
                <a:latin typeface="Arial"/>
                <a:cs typeface="Arial"/>
                <a:hlinkClick r:id="rId5"/>
              </a:rPr>
              <a:t>victoria.agens@dec.ny.gov</a:t>
            </a:r>
            <a:r>
              <a:rPr lang="en-US" sz="2300" dirty="0">
                <a:latin typeface="Arial"/>
                <a:cs typeface="Arial"/>
              </a:rPr>
              <a:t> </a:t>
            </a:r>
          </a:p>
          <a:p>
            <a:pPr algn="ctr"/>
            <a:r>
              <a:rPr lang="en-US" sz="2300" b="1" dirty="0">
                <a:latin typeface="Arial"/>
                <a:cs typeface="Arial"/>
              </a:rPr>
              <a:t>Forrest Gifford:                             </a:t>
            </a:r>
            <a:r>
              <a:rPr lang="en-US" sz="2300" dirty="0">
                <a:latin typeface="Arial"/>
                <a:cs typeface="Arial"/>
              </a:rPr>
              <a:t>Program Engineer             518-402-7350        </a:t>
            </a:r>
            <a:r>
              <a:rPr lang="en-US" sz="2300" dirty="0">
                <a:latin typeface="Arial"/>
                <a:cs typeface="Arial"/>
                <a:hlinkClick r:id="rId6"/>
              </a:rPr>
              <a:t>forrest.gifford@dec.ny.gov</a:t>
            </a:r>
          </a:p>
          <a:p>
            <a:pPr algn="ctr"/>
            <a:r>
              <a:rPr lang="en-US" sz="2300" dirty="0">
                <a:latin typeface="Arial"/>
                <a:cs typeface="Arial"/>
              </a:rPr>
              <a:t>			</a:t>
            </a:r>
            <a:endParaRPr lang="en-US" sz="2900" dirty="0">
              <a:latin typeface="Arial"/>
              <a:cs typeface="Arial"/>
            </a:endParaRPr>
          </a:p>
          <a:p>
            <a:pPr algn="ctr"/>
            <a:r>
              <a:rPr lang="en-US" sz="2900" b="1" dirty="0">
                <a:latin typeface="Arial"/>
                <a:cs typeface="Arial"/>
              </a:rPr>
              <a:t>Western NY Flood Hub Floodplain Management Coordinators</a:t>
            </a:r>
          </a:p>
          <a:p>
            <a:pPr algn="ctr"/>
            <a:r>
              <a:rPr lang="en-US" sz="2900" b="1" dirty="0">
                <a:latin typeface="Arial"/>
                <a:cs typeface="Arial"/>
              </a:rPr>
              <a:t>Assisting with Regions 7-9</a:t>
            </a:r>
            <a:r>
              <a:rPr lang="en-US" sz="2900" dirty="0">
                <a:latin typeface="Arial"/>
                <a:cs typeface="Arial"/>
              </a:rPr>
              <a:t> </a:t>
            </a:r>
            <a:endParaRPr lang="en-US" sz="3400" dirty="0"/>
          </a:p>
          <a:p>
            <a:pPr algn="ctr"/>
            <a:endParaRPr lang="en-US" sz="2900" dirty="0">
              <a:latin typeface="Arial"/>
              <a:cs typeface="Arial"/>
            </a:endParaRPr>
          </a:p>
          <a:p>
            <a:pPr algn="ctr"/>
            <a:r>
              <a:rPr lang="en-US" sz="2300" b="1" dirty="0">
                <a:latin typeface="Arial"/>
                <a:cs typeface="Arial"/>
              </a:rPr>
              <a:t>Karis Manning, PE:    	</a:t>
            </a:r>
            <a:r>
              <a:rPr lang="en-US" sz="2300" dirty="0">
                <a:latin typeface="Arial"/>
                <a:cs typeface="Arial"/>
              </a:rPr>
              <a:t>Chief, Western Flood Hub</a:t>
            </a:r>
            <a:r>
              <a:rPr lang="en-US" sz="2300" b="1" dirty="0">
                <a:latin typeface="Arial"/>
                <a:cs typeface="Arial"/>
              </a:rPr>
              <a:t>		</a:t>
            </a:r>
            <a:r>
              <a:rPr lang="en-US" sz="2300" dirty="0">
                <a:latin typeface="Arial"/>
                <a:cs typeface="Arial"/>
              </a:rPr>
              <a:t>585-226-5445</a:t>
            </a:r>
            <a:r>
              <a:rPr lang="en-US" sz="2300" b="1" i="1" dirty="0">
                <a:latin typeface="Arial"/>
                <a:cs typeface="Arial"/>
              </a:rPr>
              <a:t>        </a:t>
            </a:r>
            <a:r>
              <a:rPr lang="en-US" sz="2300" dirty="0">
                <a:latin typeface="Arial"/>
                <a:cs typeface="Arial"/>
                <a:hlinkClick r:id="rId7"/>
              </a:rPr>
              <a:t>karis.manning@dec.ny.gov</a:t>
            </a:r>
            <a:r>
              <a:rPr lang="en-US" sz="2300" dirty="0">
                <a:latin typeface="Arial"/>
                <a:cs typeface="Arial"/>
              </a:rPr>
              <a:t> </a:t>
            </a:r>
            <a:endParaRPr lang="en-US" sz="2300" dirty="0"/>
          </a:p>
          <a:p>
            <a:pPr algn="ctr"/>
            <a:r>
              <a:rPr lang="en-US" sz="2300" b="1" dirty="0"/>
              <a:t>Brienna Wirley, CFM:      </a:t>
            </a:r>
            <a:r>
              <a:rPr lang="en-US" sz="2300" dirty="0"/>
              <a:t>Lead for Regions 7 – 9</a:t>
            </a:r>
            <a:r>
              <a:rPr lang="en-US" sz="2300" b="1" dirty="0"/>
              <a:t>      	</a:t>
            </a:r>
            <a:r>
              <a:rPr lang="en-US" sz="2300" dirty="0"/>
              <a:t>585-226-5465        </a:t>
            </a:r>
            <a:r>
              <a:rPr lang="en-US" sz="2300" dirty="0">
                <a:hlinkClick r:id="rId8"/>
              </a:rPr>
              <a:t>brienna.wirley@dec.ny.gov</a:t>
            </a:r>
            <a:r>
              <a:rPr lang="en-US" sz="2300" dirty="0"/>
              <a:t> </a:t>
            </a:r>
          </a:p>
          <a:p>
            <a:pPr algn="ctr"/>
            <a:r>
              <a:rPr lang="en-US" sz="2300" b="1" dirty="0"/>
              <a:t>Devin Prine:</a:t>
            </a:r>
            <a:r>
              <a:rPr lang="en-US" sz="2300" dirty="0"/>
              <a:t>		Floodplain Coordinator		585-226-5434        </a:t>
            </a:r>
            <a:r>
              <a:rPr lang="en-US" sz="2300" dirty="0">
                <a:hlinkClick r:id="rId9"/>
              </a:rPr>
              <a:t>devin.prine@dec.ny.gov</a:t>
            </a:r>
            <a:r>
              <a:rPr lang="en-US" sz="2300" dirty="0"/>
              <a:t> </a:t>
            </a:r>
          </a:p>
          <a:p>
            <a:pPr algn="just"/>
            <a:endParaRPr lang="en-US" dirty="0"/>
          </a:p>
          <a:p>
            <a:pPr algn="just"/>
            <a:endParaRPr lang="en-US" dirty="0">
              <a:latin typeface="Arial"/>
              <a:cs typeface="Arial"/>
            </a:endParaRPr>
          </a:p>
          <a:p>
            <a:pPr algn="just"/>
            <a:endParaRPr lang="en-US" dirty="0">
              <a:latin typeface="Arial"/>
              <a:cs typeface="Arial"/>
            </a:endParaRPr>
          </a:p>
          <a:p>
            <a:r>
              <a:rPr lang="en-US" b="1" dirty="0">
                <a:latin typeface="Arial"/>
                <a:cs typeface="Arial"/>
              </a:rPr>
              <a:t> </a:t>
            </a:r>
            <a:r>
              <a:rPr lang="en-US" dirty="0">
                <a:latin typeface="Arial"/>
                <a:cs typeface="Arial"/>
              </a:rPr>
              <a:t> </a:t>
            </a:r>
            <a:endParaRPr lang="en-US" dirty="0"/>
          </a:p>
        </p:txBody>
      </p:sp>
    </p:spTree>
    <p:extLst>
      <p:ext uri="{BB962C8B-B14F-4D97-AF65-F5344CB8AC3E}">
        <p14:creationId xmlns:p14="http://schemas.microsoft.com/office/powerpoint/2010/main" val="3382227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8C68005-3F5C-7C35-CC64-1173EAF880DC}"/>
              </a:ext>
            </a:extLst>
          </p:cNvPr>
          <p:cNvSpPr>
            <a:spLocks noGrp="1"/>
          </p:cNvSpPr>
          <p:nvPr>
            <p:ph type="sldNum" sz="quarter" idx="4294967295"/>
          </p:nvPr>
        </p:nvSpPr>
        <p:spPr>
          <a:xfrm>
            <a:off x="11734800" y="6310313"/>
            <a:ext cx="457200" cy="365125"/>
          </a:xfrm>
        </p:spPr>
        <p:txBody>
          <a:bodyPr/>
          <a:lstStyle/>
          <a:p>
            <a:fld id="{60CF4E4B-C868-4B68-84E6-4F22F9630490}" type="slidenum">
              <a:rPr lang="en-US" smtClean="0"/>
              <a:pPr/>
              <a:t>15</a:t>
            </a:fld>
            <a:endParaRPr lang="en-US" dirty="0"/>
          </a:p>
        </p:txBody>
      </p:sp>
    </p:spTree>
    <p:extLst>
      <p:ext uri="{BB962C8B-B14F-4D97-AF65-F5344CB8AC3E}">
        <p14:creationId xmlns:p14="http://schemas.microsoft.com/office/powerpoint/2010/main" val="2774602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15E90-36A9-5A05-DC02-125B3E25D35F}"/>
              </a:ext>
            </a:extLst>
          </p:cNvPr>
          <p:cNvSpPr>
            <a:spLocks noGrp="1"/>
          </p:cNvSpPr>
          <p:nvPr>
            <p:ph type="title"/>
          </p:nvPr>
        </p:nvSpPr>
        <p:spPr/>
        <p:txBody>
          <a:bodyPr/>
          <a:lstStyle/>
          <a:p>
            <a:r>
              <a:rPr lang="en-US" dirty="0"/>
              <a:t>Presenter</a:t>
            </a:r>
          </a:p>
        </p:txBody>
      </p:sp>
      <p:sp>
        <p:nvSpPr>
          <p:cNvPr id="3" name="Content Placeholder 2">
            <a:extLst>
              <a:ext uri="{FF2B5EF4-FFF2-40B4-BE49-F238E27FC236}">
                <a16:creationId xmlns:a16="http://schemas.microsoft.com/office/drawing/2014/main" id="{AB2FD1FF-9B08-94A0-E17C-2602183768BB}"/>
              </a:ext>
            </a:extLst>
          </p:cNvPr>
          <p:cNvSpPr>
            <a:spLocks noGrp="1"/>
          </p:cNvSpPr>
          <p:nvPr>
            <p:ph idx="1"/>
          </p:nvPr>
        </p:nvSpPr>
        <p:spPr/>
        <p:txBody>
          <a:bodyPr>
            <a:normAutofit/>
          </a:bodyPr>
          <a:lstStyle/>
          <a:p>
            <a:pPr>
              <a:spcBef>
                <a:spcPts val="0"/>
              </a:spcBef>
              <a:spcAft>
                <a:spcPts val="0"/>
              </a:spcAft>
            </a:pPr>
            <a:r>
              <a:rPr lang="en-US" dirty="0"/>
              <a:t>Devin Prine</a:t>
            </a:r>
          </a:p>
          <a:p>
            <a:pPr>
              <a:spcBef>
                <a:spcPts val="0"/>
              </a:spcBef>
              <a:spcAft>
                <a:spcPts val="0"/>
              </a:spcAft>
            </a:pPr>
            <a:r>
              <a:rPr lang="en-US" dirty="0"/>
              <a:t>Environmental Program Specialist,</a:t>
            </a:r>
          </a:p>
          <a:p>
            <a:pPr>
              <a:spcBef>
                <a:spcPts val="0"/>
              </a:spcBef>
              <a:spcAft>
                <a:spcPts val="0"/>
              </a:spcAft>
            </a:pPr>
            <a:r>
              <a:rPr lang="en-US" dirty="0"/>
              <a:t>Western Flood HUB, New York State Department of Environmental Conservation.</a:t>
            </a:r>
          </a:p>
          <a:p>
            <a:pPr>
              <a:spcBef>
                <a:spcPts val="0"/>
              </a:spcBef>
              <a:spcAft>
                <a:spcPts val="0"/>
              </a:spcAft>
            </a:pPr>
            <a:endParaRPr lang="en-US" dirty="0"/>
          </a:p>
          <a:p>
            <a:pPr>
              <a:spcBef>
                <a:spcPts val="0"/>
              </a:spcBef>
              <a:spcAft>
                <a:spcPts val="0"/>
              </a:spcAft>
            </a:pPr>
            <a:endParaRPr lang="en-US" dirty="0"/>
          </a:p>
          <a:p>
            <a:pPr>
              <a:spcBef>
                <a:spcPts val="0"/>
              </a:spcBef>
              <a:spcAft>
                <a:spcPts val="0"/>
              </a:spcAft>
            </a:pPr>
            <a:r>
              <a:rPr lang="en-US" dirty="0"/>
              <a:t>Position Overview:</a:t>
            </a:r>
          </a:p>
          <a:p>
            <a:pPr marL="342900" indent="-342900">
              <a:spcBef>
                <a:spcPts val="0"/>
              </a:spcBef>
              <a:spcAft>
                <a:spcPts val="0"/>
              </a:spcAft>
              <a:buFont typeface="Arial" panose="020B0604020202020204" pitchFamily="34" charset="0"/>
              <a:buChar char="•"/>
            </a:pPr>
            <a:r>
              <a:rPr lang="en-US"/>
              <a:t>Provides </a:t>
            </a:r>
            <a:r>
              <a:rPr lang="en-US" dirty="0"/>
              <a:t>technical assistance to communities participating in the National Flood Insurance Program.</a:t>
            </a:r>
          </a:p>
          <a:p>
            <a:pPr marL="342900" indent="-342900">
              <a:spcBef>
                <a:spcPts val="0"/>
              </a:spcBef>
              <a:spcAft>
                <a:spcPts val="0"/>
              </a:spcAft>
              <a:buFont typeface="Arial" panose="020B0604020202020204" pitchFamily="34" charset="0"/>
              <a:buChar char="•"/>
            </a:pPr>
            <a:r>
              <a:rPr lang="en-US" dirty="0"/>
              <a:t>Performs Community Assistance Visits and Contacts on behalf of FEMA.</a:t>
            </a:r>
          </a:p>
          <a:p>
            <a:pPr marL="342900" indent="-342900">
              <a:spcBef>
                <a:spcPts val="0"/>
              </a:spcBef>
              <a:spcAft>
                <a:spcPts val="0"/>
              </a:spcAft>
              <a:buFont typeface="Arial" panose="020B0604020202020204" pitchFamily="34" charset="0"/>
              <a:buChar char="•"/>
            </a:pPr>
            <a:r>
              <a:rPr lang="en-US" dirty="0"/>
              <a:t>Assists communities in adopting maps during regulatory map updates.</a:t>
            </a:r>
          </a:p>
          <a:p>
            <a:pPr>
              <a:spcBef>
                <a:spcPts val="0"/>
              </a:spcBef>
              <a:spcAft>
                <a:spcPts val="0"/>
              </a:spcAft>
            </a:pPr>
            <a:endParaRPr lang="en-US" dirty="0"/>
          </a:p>
        </p:txBody>
      </p:sp>
      <p:sp>
        <p:nvSpPr>
          <p:cNvPr id="4" name="Footer Placeholder 3">
            <a:extLst>
              <a:ext uri="{FF2B5EF4-FFF2-40B4-BE49-F238E27FC236}">
                <a16:creationId xmlns:a16="http://schemas.microsoft.com/office/drawing/2014/main" id="{B661CCA8-2A69-48CB-94DC-DFF099993709}"/>
              </a:ext>
            </a:extLst>
          </p:cNvPr>
          <p:cNvSpPr>
            <a:spLocks noGrp="1"/>
          </p:cNvSpPr>
          <p:nvPr>
            <p:ph type="ftr" sz="quarter" idx="11"/>
          </p:nvPr>
        </p:nvSpPr>
        <p:spPr/>
        <p:txBody>
          <a:bodyPr/>
          <a:lstStyle/>
          <a:p>
            <a:r>
              <a:rPr lang="en-US"/>
              <a:t>DEPARTMENT OF ENVIRONMENTAL CONSERVATION</a:t>
            </a:r>
            <a:endParaRPr lang="en-US" dirty="0"/>
          </a:p>
        </p:txBody>
      </p:sp>
      <p:sp>
        <p:nvSpPr>
          <p:cNvPr id="5" name="Slide Number Placeholder 4">
            <a:extLst>
              <a:ext uri="{FF2B5EF4-FFF2-40B4-BE49-F238E27FC236}">
                <a16:creationId xmlns:a16="http://schemas.microsoft.com/office/drawing/2014/main" id="{CF42B6BA-47D9-DB4E-42B8-2F10E1AA146A}"/>
              </a:ext>
            </a:extLst>
          </p:cNvPr>
          <p:cNvSpPr>
            <a:spLocks noGrp="1"/>
          </p:cNvSpPr>
          <p:nvPr>
            <p:ph type="sldNum" sz="quarter" idx="12"/>
          </p:nvPr>
        </p:nvSpPr>
        <p:spPr/>
        <p:txBody>
          <a:bodyPr/>
          <a:lstStyle/>
          <a:p>
            <a:fld id="{60CF4E4B-C868-4B68-84E6-4F22F9630490}" type="slidenum">
              <a:rPr lang="en-US" smtClean="0"/>
              <a:pPr/>
              <a:t>2</a:t>
            </a:fld>
            <a:endParaRPr lang="en-US" dirty="0"/>
          </a:p>
        </p:txBody>
      </p:sp>
    </p:spTree>
    <p:extLst>
      <p:ext uri="{BB962C8B-B14F-4D97-AF65-F5344CB8AC3E}">
        <p14:creationId xmlns:p14="http://schemas.microsoft.com/office/powerpoint/2010/main" val="4225001845"/>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0CBB6-5C3A-50E7-3C3D-6767F12E8503}"/>
              </a:ext>
            </a:extLst>
          </p:cNvPr>
          <p:cNvSpPr>
            <a:spLocks noGrp="1"/>
          </p:cNvSpPr>
          <p:nvPr>
            <p:ph type="title"/>
          </p:nvPr>
        </p:nvSpPr>
        <p:spPr/>
        <p:txBody>
          <a:bodyPr/>
          <a:lstStyle/>
          <a:p>
            <a:r>
              <a:rPr lang="en-US" dirty="0"/>
              <a:t>How to determine if the project is in the floodplain</a:t>
            </a:r>
          </a:p>
        </p:txBody>
      </p:sp>
      <p:sp>
        <p:nvSpPr>
          <p:cNvPr id="3" name="Content Placeholder 2">
            <a:extLst>
              <a:ext uri="{FF2B5EF4-FFF2-40B4-BE49-F238E27FC236}">
                <a16:creationId xmlns:a16="http://schemas.microsoft.com/office/drawing/2014/main" id="{BDDCB7E1-0F4E-CC89-6219-8F9A373A7D36}"/>
              </a:ext>
            </a:extLst>
          </p:cNvPr>
          <p:cNvSpPr>
            <a:spLocks noGrp="1"/>
          </p:cNvSpPr>
          <p:nvPr>
            <p:ph idx="1"/>
          </p:nvPr>
        </p:nvSpPr>
        <p:spPr/>
        <p:txBody>
          <a:bodyPr/>
          <a:lstStyle/>
          <a:p>
            <a:r>
              <a:rPr lang="en-US" dirty="0"/>
              <a:t>To determine if a project is located in the special flood hazard area, you must use the effective Flood Insurance Rate Maps.</a:t>
            </a:r>
          </a:p>
        </p:txBody>
      </p:sp>
      <p:sp>
        <p:nvSpPr>
          <p:cNvPr id="4" name="Footer Placeholder 3">
            <a:extLst>
              <a:ext uri="{FF2B5EF4-FFF2-40B4-BE49-F238E27FC236}">
                <a16:creationId xmlns:a16="http://schemas.microsoft.com/office/drawing/2014/main" id="{6585FC8A-27AE-DCEC-97C5-B9919A3D9F6E}"/>
              </a:ext>
            </a:extLst>
          </p:cNvPr>
          <p:cNvSpPr>
            <a:spLocks noGrp="1"/>
          </p:cNvSpPr>
          <p:nvPr>
            <p:ph type="ftr" sz="quarter" idx="11"/>
          </p:nvPr>
        </p:nvSpPr>
        <p:spPr/>
        <p:txBody>
          <a:bodyPr/>
          <a:lstStyle/>
          <a:p>
            <a:r>
              <a:rPr lang="en-US"/>
              <a:t>DEPARTMENT OF ENVIRONMENTAL CONSERVATION</a:t>
            </a:r>
            <a:endParaRPr lang="en-US" dirty="0"/>
          </a:p>
        </p:txBody>
      </p:sp>
      <p:sp>
        <p:nvSpPr>
          <p:cNvPr id="5" name="Slide Number Placeholder 4">
            <a:extLst>
              <a:ext uri="{FF2B5EF4-FFF2-40B4-BE49-F238E27FC236}">
                <a16:creationId xmlns:a16="http://schemas.microsoft.com/office/drawing/2014/main" id="{45E57D2A-EBE7-CBAF-4409-3A79A04B060E}"/>
              </a:ext>
            </a:extLst>
          </p:cNvPr>
          <p:cNvSpPr>
            <a:spLocks noGrp="1"/>
          </p:cNvSpPr>
          <p:nvPr>
            <p:ph type="sldNum" sz="quarter" idx="12"/>
          </p:nvPr>
        </p:nvSpPr>
        <p:spPr/>
        <p:txBody>
          <a:bodyPr/>
          <a:lstStyle/>
          <a:p>
            <a:fld id="{60CF4E4B-C868-4B68-84E6-4F22F9630490}" type="slidenum">
              <a:rPr lang="en-US" smtClean="0"/>
              <a:pPr/>
              <a:t>3</a:t>
            </a:fld>
            <a:endParaRPr lang="en-US" dirty="0"/>
          </a:p>
        </p:txBody>
      </p:sp>
      <p:grpSp>
        <p:nvGrpSpPr>
          <p:cNvPr id="6" name="Group 5">
            <a:extLst>
              <a:ext uri="{FF2B5EF4-FFF2-40B4-BE49-F238E27FC236}">
                <a16:creationId xmlns:a16="http://schemas.microsoft.com/office/drawing/2014/main" id="{2F3BF07F-580B-C759-175C-4C234DFF24FD}"/>
              </a:ext>
            </a:extLst>
          </p:cNvPr>
          <p:cNvGrpSpPr/>
          <p:nvPr/>
        </p:nvGrpSpPr>
        <p:grpSpPr>
          <a:xfrm>
            <a:off x="380999" y="2514600"/>
            <a:ext cx="5370578" cy="3293592"/>
            <a:chOff x="-27984" y="15595"/>
            <a:chExt cx="9324384" cy="6659577"/>
          </a:xfrm>
        </p:grpSpPr>
        <p:pic>
          <p:nvPicPr>
            <p:cNvPr id="7" name="Picture 6">
              <a:extLst>
                <a:ext uri="{FF2B5EF4-FFF2-40B4-BE49-F238E27FC236}">
                  <a16:creationId xmlns:a16="http://schemas.microsoft.com/office/drawing/2014/main" id="{41C5AB7B-F947-F8BA-4651-5284FCAC8EC1}"/>
                </a:ext>
              </a:extLst>
            </p:cNvPr>
            <p:cNvPicPr>
              <a:picLocks noChangeAspect="1"/>
            </p:cNvPicPr>
            <p:nvPr/>
          </p:nvPicPr>
          <p:blipFill>
            <a:blip r:embed="rId2"/>
            <a:stretch>
              <a:fillRect/>
            </a:stretch>
          </p:blipFill>
          <p:spPr>
            <a:xfrm>
              <a:off x="-27984" y="15595"/>
              <a:ext cx="9324384" cy="6659577"/>
            </a:xfrm>
            <a:prstGeom prst="rect">
              <a:avLst/>
            </a:prstGeom>
          </p:spPr>
        </p:pic>
        <p:pic>
          <p:nvPicPr>
            <p:cNvPr id="8" name="Picture 7">
              <a:extLst>
                <a:ext uri="{FF2B5EF4-FFF2-40B4-BE49-F238E27FC236}">
                  <a16:creationId xmlns:a16="http://schemas.microsoft.com/office/drawing/2014/main" id="{18456DA6-530F-0C16-E23E-45FDEAA61FA8}"/>
                </a:ext>
              </a:extLst>
            </p:cNvPr>
            <p:cNvPicPr>
              <a:picLocks noChangeAspect="1"/>
            </p:cNvPicPr>
            <p:nvPr/>
          </p:nvPicPr>
          <p:blipFill>
            <a:blip r:embed="rId3"/>
            <a:stretch>
              <a:fillRect/>
            </a:stretch>
          </p:blipFill>
          <p:spPr>
            <a:xfrm>
              <a:off x="6577101" y="2504819"/>
              <a:ext cx="2655005" cy="4160572"/>
            </a:xfrm>
            <a:prstGeom prst="rect">
              <a:avLst/>
            </a:prstGeom>
          </p:spPr>
        </p:pic>
      </p:grpSp>
      <p:pic>
        <p:nvPicPr>
          <p:cNvPr id="10" name="Picture 9" descr="Diagram, engineering drawing&#10;&#10;AI-generated content may be incorrect.">
            <a:extLst>
              <a:ext uri="{FF2B5EF4-FFF2-40B4-BE49-F238E27FC236}">
                <a16:creationId xmlns:a16="http://schemas.microsoft.com/office/drawing/2014/main" id="{5ACA00B5-2552-37A6-DF1E-9C8CBF050D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456" y="2340172"/>
            <a:ext cx="4806240" cy="3713913"/>
          </a:xfrm>
          <a:prstGeom prst="rect">
            <a:avLst/>
          </a:prstGeom>
        </p:spPr>
      </p:pic>
      <p:sp>
        <p:nvSpPr>
          <p:cNvPr id="11" name="TextBox 10">
            <a:extLst>
              <a:ext uri="{FF2B5EF4-FFF2-40B4-BE49-F238E27FC236}">
                <a16:creationId xmlns:a16="http://schemas.microsoft.com/office/drawing/2014/main" id="{3540E315-AC67-3EFF-78C0-C7306F5CD0DE}"/>
              </a:ext>
            </a:extLst>
          </p:cNvPr>
          <p:cNvSpPr txBox="1"/>
          <p:nvPr/>
        </p:nvSpPr>
        <p:spPr>
          <a:xfrm>
            <a:off x="1365504" y="2163893"/>
            <a:ext cx="3401568" cy="369332"/>
          </a:xfrm>
          <a:prstGeom prst="rect">
            <a:avLst/>
          </a:prstGeom>
          <a:noFill/>
        </p:spPr>
        <p:txBody>
          <a:bodyPr wrap="square" rtlCol="0">
            <a:spAutoFit/>
          </a:bodyPr>
          <a:lstStyle/>
          <a:p>
            <a:pPr algn="ctr"/>
            <a:r>
              <a:rPr lang="en-US" dirty="0"/>
              <a:t>Digital </a:t>
            </a:r>
            <a:r>
              <a:rPr lang="en-US" dirty="0" err="1"/>
              <a:t>FIRMette</a:t>
            </a:r>
            <a:endParaRPr lang="en-US" dirty="0"/>
          </a:p>
        </p:txBody>
      </p:sp>
      <p:sp>
        <p:nvSpPr>
          <p:cNvPr id="12" name="TextBox 11">
            <a:extLst>
              <a:ext uri="{FF2B5EF4-FFF2-40B4-BE49-F238E27FC236}">
                <a16:creationId xmlns:a16="http://schemas.microsoft.com/office/drawing/2014/main" id="{1AB19EE1-FA3C-597A-B991-410AE2091359}"/>
              </a:ext>
            </a:extLst>
          </p:cNvPr>
          <p:cNvSpPr txBox="1"/>
          <p:nvPr/>
        </p:nvSpPr>
        <p:spPr>
          <a:xfrm>
            <a:off x="7179792" y="2145268"/>
            <a:ext cx="3401568" cy="369332"/>
          </a:xfrm>
          <a:prstGeom prst="rect">
            <a:avLst/>
          </a:prstGeom>
          <a:noFill/>
        </p:spPr>
        <p:txBody>
          <a:bodyPr wrap="square" rtlCol="0">
            <a:spAutoFit/>
          </a:bodyPr>
          <a:lstStyle/>
          <a:p>
            <a:pPr algn="ctr"/>
            <a:r>
              <a:rPr lang="en-US" dirty="0"/>
              <a:t>Paper </a:t>
            </a:r>
            <a:r>
              <a:rPr lang="en-US" dirty="0" err="1"/>
              <a:t>FIRMette</a:t>
            </a:r>
            <a:endParaRPr lang="en-US" dirty="0"/>
          </a:p>
        </p:txBody>
      </p:sp>
    </p:spTree>
    <p:extLst>
      <p:ext uri="{BB962C8B-B14F-4D97-AF65-F5344CB8AC3E}">
        <p14:creationId xmlns:p14="http://schemas.microsoft.com/office/powerpoint/2010/main" val="3054655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D8F3A-5E39-B0D5-9A2B-68C4FFC48097}"/>
              </a:ext>
            </a:extLst>
          </p:cNvPr>
          <p:cNvSpPr>
            <a:spLocks noGrp="1"/>
          </p:cNvSpPr>
          <p:nvPr>
            <p:ph type="title"/>
          </p:nvPr>
        </p:nvSpPr>
        <p:spPr/>
        <p:txBody>
          <a:bodyPr/>
          <a:lstStyle/>
          <a:p>
            <a:r>
              <a:rPr lang="en-US" dirty="0"/>
              <a:t>Where to find the maps?</a:t>
            </a:r>
          </a:p>
        </p:txBody>
      </p:sp>
      <p:sp>
        <p:nvSpPr>
          <p:cNvPr id="3" name="Content Placeholder 2">
            <a:extLst>
              <a:ext uri="{FF2B5EF4-FFF2-40B4-BE49-F238E27FC236}">
                <a16:creationId xmlns:a16="http://schemas.microsoft.com/office/drawing/2014/main" id="{3E488924-B6CF-4673-CA4A-B50BAAF9B6B5}"/>
              </a:ext>
            </a:extLst>
          </p:cNvPr>
          <p:cNvSpPr>
            <a:spLocks noGrp="1"/>
          </p:cNvSpPr>
          <p:nvPr>
            <p:ph idx="1"/>
          </p:nvPr>
        </p:nvSpPr>
        <p:spPr/>
        <p:txBody>
          <a:bodyPr/>
          <a:lstStyle/>
          <a:p>
            <a:r>
              <a:rPr lang="en-US" dirty="0"/>
              <a:t>All effective and historic flood maps and studies from FEMA are available online through FEMA’s map service center.</a:t>
            </a:r>
          </a:p>
          <a:p>
            <a:r>
              <a:rPr lang="en-US" dirty="0"/>
              <a:t>Once on the website, you can enter the property address for the project, and the map viewer will shift to that location. If the effective map is digital, it will show the location with the flood hazard boundaries; if there is no digital map, the area will appear as green dots. Examples of both are shown below.</a:t>
            </a:r>
          </a:p>
          <a:p>
            <a:endParaRPr lang="en-US" dirty="0"/>
          </a:p>
          <a:p>
            <a:endParaRPr lang="en-US" dirty="0"/>
          </a:p>
          <a:p>
            <a:endParaRPr lang="en-US" dirty="0"/>
          </a:p>
          <a:p>
            <a:endParaRPr lang="en-US" dirty="0"/>
          </a:p>
          <a:p>
            <a:endParaRPr lang="en-US" dirty="0"/>
          </a:p>
          <a:p>
            <a:r>
              <a:rPr lang="en-US" dirty="0"/>
              <a:t>If there is no digital map, you must select all products in the top right corner to find the paper PDF File.</a:t>
            </a:r>
          </a:p>
        </p:txBody>
      </p:sp>
      <p:sp>
        <p:nvSpPr>
          <p:cNvPr id="4" name="Footer Placeholder 3">
            <a:extLst>
              <a:ext uri="{FF2B5EF4-FFF2-40B4-BE49-F238E27FC236}">
                <a16:creationId xmlns:a16="http://schemas.microsoft.com/office/drawing/2014/main" id="{83634EBB-4C1A-F146-56DB-74F7DD98E574}"/>
              </a:ext>
            </a:extLst>
          </p:cNvPr>
          <p:cNvSpPr>
            <a:spLocks noGrp="1"/>
          </p:cNvSpPr>
          <p:nvPr>
            <p:ph type="ftr" sz="quarter" idx="11"/>
          </p:nvPr>
        </p:nvSpPr>
        <p:spPr/>
        <p:txBody>
          <a:bodyPr/>
          <a:lstStyle/>
          <a:p>
            <a:r>
              <a:rPr lang="en-US"/>
              <a:t>DEPARTMENT OF ENVIRONMENTAL CONSERVATION</a:t>
            </a:r>
            <a:endParaRPr lang="en-US" dirty="0"/>
          </a:p>
        </p:txBody>
      </p:sp>
      <p:sp>
        <p:nvSpPr>
          <p:cNvPr id="5" name="Slide Number Placeholder 4">
            <a:extLst>
              <a:ext uri="{FF2B5EF4-FFF2-40B4-BE49-F238E27FC236}">
                <a16:creationId xmlns:a16="http://schemas.microsoft.com/office/drawing/2014/main" id="{1F9FAA0D-CA1A-B8A4-50D2-A8438A96C088}"/>
              </a:ext>
            </a:extLst>
          </p:cNvPr>
          <p:cNvSpPr>
            <a:spLocks noGrp="1"/>
          </p:cNvSpPr>
          <p:nvPr>
            <p:ph type="sldNum" sz="quarter" idx="12"/>
          </p:nvPr>
        </p:nvSpPr>
        <p:spPr/>
        <p:txBody>
          <a:bodyPr/>
          <a:lstStyle/>
          <a:p>
            <a:fld id="{60CF4E4B-C868-4B68-84E6-4F22F9630490}" type="slidenum">
              <a:rPr lang="en-US" smtClean="0"/>
              <a:pPr/>
              <a:t>4</a:t>
            </a:fld>
            <a:endParaRPr lang="en-US" dirty="0"/>
          </a:p>
        </p:txBody>
      </p:sp>
      <p:pic>
        <p:nvPicPr>
          <p:cNvPr id="7" name="Picture 6">
            <a:extLst>
              <a:ext uri="{FF2B5EF4-FFF2-40B4-BE49-F238E27FC236}">
                <a16:creationId xmlns:a16="http://schemas.microsoft.com/office/drawing/2014/main" id="{8AFFF210-6FD3-ECD5-DA77-C4981AEFEEF2}"/>
              </a:ext>
            </a:extLst>
          </p:cNvPr>
          <p:cNvPicPr>
            <a:picLocks noChangeAspect="1"/>
          </p:cNvPicPr>
          <p:nvPr/>
        </p:nvPicPr>
        <p:blipFill>
          <a:blip r:embed="rId2"/>
          <a:stretch>
            <a:fillRect/>
          </a:stretch>
        </p:blipFill>
        <p:spPr>
          <a:xfrm flipV="1">
            <a:off x="5943651" y="3228057"/>
            <a:ext cx="3055631" cy="2176334"/>
          </a:xfrm>
          <a:prstGeom prst="rect">
            <a:avLst/>
          </a:prstGeom>
          <a:ln>
            <a:solidFill>
              <a:schemeClr val="tx1"/>
            </a:solidFill>
          </a:ln>
        </p:spPr>
      </p:pic>
      <p:pic>
        <p:nvPicPr>
          <p:cNvPr id="9" name="Picture 8">
            <a:extLst>
              <a:ext uri="{FF2B5EF4-FFF2-40B4-BE49-F238E27FC236}">
                <a16:creationId xmlns:a16="http://schemas.microsoft.com/office/drawing/2014/main" id="{D46744DD-1588-626C-8B34-ED99E774F38B}"/>
              </a:ext>
            </a:extLst>
          </p:cNvPr>
          <p:cNvPicPr>
            <a:picLocks noChangeAspect="1"/>
          </p:cNvPicPr>
          <p:nvPr/>
        </p:nvPicPr>
        <p:blipFill>
          <a:blip r:embed="rId3"/>
          <a:stretch>
            <a:fillRect/>
          </a:stretch>
        </p:blipFill>
        <p:spPr>
          <a:xfrm>
            <a:off x="2358132" y="3228057"/>
            <a:ext cx="2745209" cy="2185953"/>
          </a:xfrm>
          <a:prstGeom prst="rect">
            <a:avLst/>
          </a:prstGeom>
          <a:ln>
            <a:solidFill>
              <a:schemeClr val="tx1"/>
            </a:solidFill>
          </a:ln>
        </p:spPr>
      </p:pic>
    </p:spTree>
    <p:extLst>
      <p:ext uri="{BB962C8B-B14F-4D97-AF65-F5344CB8AC3E}">
        <p14:creationId xmlns:p14="http://schemas.microsoft.com/office/powerpoint/2010/main" val="3247005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276DC79-3CAF-4D72-BBA2-6EFB344A4464}"/>
              </a:ext>
            </a:extLst>
          </p:cNvPr>
          <p:cNvPicPr>
            <a:picLocks noGrp="1" noChangeAspect="1"/>
          </p:cNvPicPr>
          <p:nvPr>
            <p:ph idx="1"/>
          </p:nvPr>
        </p:nvPicPr>
        <p:blipFill>
          <a:blip r:embed="rId3"/>
          <a:stretch>
            <a:fillRect/>
          </a:stretch>
        </p:blipFill>
        <p:spPr>
          <a:xfrm>
            <a:off x="176270" y="187288"/>
            <a:ext cx="7466184" cy="6427778"/>
          </a:xfrm>
        </p:spPr>
      </p:pic>
      <p:sp>
        <p:nvSpPr>
          <p:cNvPr id="6" name="TextBox 5">
            <a:extLst>
              <a:ext uri="{FF2B5EF4-FFF2-40B4-BE49-F238E27FC236}">
                <a16:creationId xmlns:a16="http://schemas.microsoft.com/office/drawing/2014/main" id="{846607E6-DB8C-427F-9483-702E1C5345D9}"/>
              </a:ext>
            </a:extLst>
          </p:cNvPr>
          <p:cNvSpPr txBox="1"/>
          <p:nvPr/>
        </p:nvSpPr>
        <p:spPr>
          <a:xfrm>
            <a:off x="7842063" y="953810"/>
            <a:ext cx="4019737" cy="18156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a:ln>
                  <a:noFill/>
                </a:ln>
                <a:solidFill>
                  <a:srgbClr val="233F2B"/>
                </a:solidFill>
                <a:effectLst/>
                <a:uLnTx/>
                <a:uFillTx/>
                <a:latin typeface="Arial"/>
                <a:ea typeface="+mn-ea"/>
                <a:cs typeface="+mn-cs"/>
                <a:hlinkClick r:id="rId4"/>
              </a:rPr>
              <a:t>FEMA Flood Map Service Center | Welcome!</a:t>
            </a:r>
            <a:endParaRPr kumimoji="0" lang="en-US" sz="3733" b="0" i="0" u="none" strike="noStrike" kern="1200" cap="none" spc="0" normalizeH="0" baseline="0" noProof="0">
              <a:ln>
                <a:noFill/>
              </a:ln>
              <a:solidFill>
                <a:srgbClr val="233F2B"/>
              </a:solidFill>
              <a:effectLst/>
              <a:uLnTx/>
              <a:uFillTx/>
              <a:latin typeface="Arial"/>
              <a:ea typeface="+mn-ea"/>
              <a:cs typeface="+mn-cs"/>
            </a:endParaRPr>
          </a:p>
        </p:txBody>
      </p:sp>
      <p:sp>
        <p:nvSpPr>
          <p:cNvPr id="12" name="Arrow: Bent-Up 11">
            <a:extLst>
              <a:ext uri="{FF2B5EF4-FFF2-40B4-BE49-F238E27FC236}">
                <a16:creationId xmlns:a16="http://schemas.microsoft.com/office/drawing/2014/main" id="{74FC1E3C-F158-4EED-B1AA-5F4DD1E331F4}"/>
              </a:ext>
            </a:extLst>
          </p:cNvPr>
          <p:cNvSpPr/>
          <p:nvPr/>
        </p:nvSpPr>
        <p:spPr>
          <a:xfrm rot="16200000" flipH="1">
            <a:off x="8036281" y="2375674"/>
            <a:ext cx="1720156" cy="2507811"/>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810586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17F56-5636-F3DE-2E44-A6AD3E6CD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D21C9C-5355-6125-EE58-86CDBC7840A7}"/>
              </a:ext>
            </a:extLst>
          </p:cNvPr>
          <p:cNvSpPr>
            <a:spLocks noGrp="1"/>
          </p:cNvSpPr>
          <p:nvPr>
            <p:ph type="title"/>
          </p:nvPr>
        </p:nvSpPr>
        <p:spPr/>
        <p:txBody>
          <a:bodyPr/>
          <a:lstStyle/>
          <a:p>
            <a:r>
              <a:rPr lang="en-US" dirty="0"/>
              <a:t>Floodway Delineation</a:t>
            </a:r>
          </a:p>
        </p:txBody>
      </p:sp>
      <p:sp>
        <p:nvSpPr>
          <p:cNvPr id="3" name="Content Placeholder 2">
            <a:extLst>
              <a:ext uri="{FF2B5EF4-FFF2-40B4-BE49-F238E27FC236}">
                <a16:creationId xmlns:a16="http://schemas.microsoft.com/office/drawing/2014/main" id="{9D066E3E-39B9-1EF4-0680-ABD451306CE9}"/>
              </a:ext>
            </a:extLst>
          </p:cNvPr>
          <p:cNvSpPr>
            <a:spLocks noGrp="1"/>
          </p:cNvSpPr>
          <p:nvPr>
            <p:ph idx="1"/>
          </p:nvPr>
        </p:nvSpPr>
        <p:spPr/>
        <p:txBody>
          <a:bodyPr>
            <a:normAutofit/>
          </a:bodyPr>
          <a:lstStyle/>
          <a:p>
            <a:r>
              <a:rPr lang="en-US" dirty="0"/>
              <a:t>Careful Investigation to determine if the site is in the floodway must be undertaken for all proposed development within a community.</a:t>
            </a:r>
          </a:p>
          <a:p>
            <a:r>
              <a:rPr lang="en-US" dirty="0"/>
              <a:t>Communities with mapping in NYS dated 1978 to 1986 may have the floodways delineated on a separate map panel. This critical information is not shown when searching by address on FEMA’s Map Service Center. To find the additional panel, search “all products” on the MSC.</a:t>
            </a:r>
          </a:p>
        </p:txBody>
      </p:sp>
      <p:sp>
        <p:nvSpPr>
          <p:cNvPr id="4" name="Footer Placeholder 3">
            <a:extLst>
              <a:ext uri="{FF2B5EF4-FFF2-40B4-BE49-F238E27FC236}">
                <a16:creationId xmlns:a16="http://schemas.microsoft.com/office/drawing/2014/main" id="{C8060268-D55F-6C46-A9C4-3CEBDEB4BE9B}"/>
              </a:ext>
            </a:extLst>
          </p:cNvPr>
          <p:cNvSpPr>
            <a:spLocks noGrp="1"/>
          </p:cNvSpPr>
          <p:nvPr>
            <p:ph type="ftr" sz="quarter" idx="11"/>
          </p:nvPr>
        </p:nvSpPr>
        <p:spPr>
          <a:xfrm>
            <a:off x="380998" y="6309995"/>
            <a:ext cx="10972799" cy="365125"/>
          </a:xfrm>
        </p:spPr>
        <p:txBody>
          <a:bodyPr/>
          <a:lstStyle/>
          <a:p>
            <a:r>
              <a:rPr lang="en-US"/>
              <a:t>DEPARTMENT OF ENVIRONMENTAL CONSERVATION</a:t>
            </a:r>
            <a:endParaRPr lang="en-US" dirty="0"/>
          </a:p>
        </p:txBody>
      </p:sp>
      <p:sp>
        <p:nvSpPr>
          <p:cNvPr id="5" name="Slide Number Placeholder 4">
            <a:extLst>
              <a:ext uri="{FF2B5EF4-FFF2-40B4-BE49-F238E27FC236}">
                <a16:creationId xmlns:a16="http://schemas.microsoft.com/office/drawing/2014/main" id="{204F91C9-4916-19E5-843E-B8894B7E1F3D}"/>
              </a:ext>
            </a:extLst>
          </p:cNvPr>
          <p:cNvSpPr>
            <a:spLocks noGrp="1"/>
          </p:cNvSpPr>
          <p:nvPr>
            <p:ph type="sldNum" sz="quarter" idx="12"/>
          </p:nvPr>
        </p:nvSpPr>
        <p:spPr/>
        <p:txBody>
          <a:bodyPr/>
          <a:lstStyle/>
          <a:p>
            <a:fld id="{60CF4E4B-C868-4B68-84E6-4F22F9630490}" type="slidenum">
              <a:rPr lang="en-US" smtClean="0"/>
              <a:pPr/>
              <a:t>6</a:t>
            </a:fld>
            <a:endParaRPr lang="en-US" dirty="0"/>
          </a:p>
        </p:txBody>
      </p:sp>
      <p:pic>
        <p:nvPicPr>
          <p:cNvPr id="7" name="Picture 6" descr="Graphical user interface, text, application&#10;&#10;AI-generated content may be incorrect.">
            <a:extLst>
              <a:ext uri="{FF2B5EF4-FFF2-40B4-BE49-F238E27FC236}">
                <a16:creationId xmlns:a16="http://schemas.microsoft.com/office/drawing/2014/main" id="{D1DBF8A8-D99E-A1DF-2ED3-7E4FC76229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998" y="3290995"/>
            <a:ext cx="5869531" cy="2134375"/>
          </a:xfrm>
          <a:prstGeom prst="rect">
            <a:avLst/>
          </a:prstGeom>
          <a:ln>
            <a:solidFill>
              <a:schemeClr val="tx1"/>
            </a:solidFill>
          </a:ln>
        </p:spPr>
      </p:pic>
      <p:pic>
        <p:nvPicPr>
          <p:cNvPr id="10" name="Picture 9" descr="Table&#10;&#10;AI-generated content may be incorrect.">
            <a:extLst>
              <a:ext uri="{FF2B5EF4-FFF2-40B4-BE49-F238E27FC236}">
                <a16:creationId xmlns:a16="http://schemas.microsoft.com/office/drawing/2014/main" id="{BC3FEA12-4DF3-F71F-3542-5E42F77491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0579" y="2976287"/>
            <a:ext cx="4061820" cy="2891396"/>
          </a:xfrm>
          <a:prstGeom prst="rect">
            <a:avLst/>
          </a:prstGeom>
          <a:ln>
            <a:solidFill>
              <a:schemeClr val="tx1"/>
            </a:solidFill>
          </a:ln>
        </p:spPr>
      </p:pic>
      <p:sp>
        <p:nvSpPr>
          <p:cNvPr id="11" name="Rectangle 10">
            <a:extLst>
              <a:ext uri="{FF2B5EF4-FFF2-40B4-BE49-F238E27FC236}">
                <a16:creationId xmlns:a16="http://schemas.microsoft.com/office/drawing/2014/main" id="{426325AF-4BCB-080A-92D9-EFA5FEA32DC9}"/>
              </a:ext>
            </a:extLst>
          </p:cNvPr>
          <p:cNvSpPr/>
          <p:nvPr/>
        </p:nvSpPr>
        <p:spPr>
          <a:xfrm>
            <a:off x="7677909" y="3520440"/>
            <a:ext cx="3675888" cy="329184"/>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0A15C3AF-4320-CB20-BD66-C7AB24D70A53}"/>
              </a:ext>
            </a:extLst>
          </p:cNvPr>
          <p:cNvSpPr/>
          <p:nvPr/>
        </p:nvSpPr>
        <p:spPr>
          <a:xfrm>
            <a:off x="6547104" y="4054978"/>
            <a:ext cx="594360" cy="3383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4331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05B864-C0FC-69C5-E65D-29B2633BD74A}"/>
              </a:ext>
            </a:extLst>
          </p:cNvPr>
          <p:cNvSpPr>
            <a:spLocks noGrp="1"/>
          </p:cNvSpPr>
          <p:nvPr>
            <p:ph type="title"/>
          </p:nvPr>
        </p:nvSpPr>
        <p:spPr/>
        <p:txBody>
          <a:bodyPr/>
          <a:lstStyle/>
          <a:p>
            <a:r>
              <a:rPr lang="en-US" dirty="0"/>
              <a:t>Floodway Panel and Flood Insurance Rate Map Panel Examples</a:t>
            </a:r>
          </a:p>
        </p:txBody>
      </p:sp>
      <p:sp>
        <p:nvSpPr>
          <p:cNvPr id="4" name="Footer Placeholder 3">
            <a:extLst>
              <a:ext uri="{FF2B5EF4-FFF2-40B4-BE49-F238E27FC236}">
                <a16:creationId xmlns:a16="http://schemas.microsoft.com/office/drawing/2014/main" id="{0BE844E1-84BE-E1A9-F37F-69E4007349FD}"/>
              </a:ext>
            </a:extLst>
          </p:cNvPr>
          <p:cNvSpPr>
            <a:spLocks noGrp="1"/>
          </p:cNvSpPr>
          <p:nvPr>
            <p:ph type="ftr" sz="quarter" idx="11"/>
          </p:nvPr>
        </p:nvSpPr>
        <p:spPr/>
        <p:txBody>
          <a:bodyPr/>
          <a:lstStyle/>
          <a:p>
            <a:r>
              <a:rPr lang="en-US"/>
              <a:t>DEPARTMENT OF ENVIRONMENTAL CONSERVATION</a:t>
            </a:r>
            <a:endParaRPr lang="en-US" dirty="0"/>
          </a:p>
        </p:txBody>
      </p:sp>
      <p:sp>
        <p:nvSpPr>
          <p:cNvPr id="5" name="Slide Number Placeholder 4">
            <a:extLst>
              <a:ext uri="{FF2B5EF4-FFF2-40B4-BE49-F238E27FC236}">
                <a16:creationId xmlns:a16="http://schemas.microsoft.com/office/drawing/2014/main" id="{6E595D15-DF68-B582-4092-8705AE10C61D}"/>
              </a:ext>
            </a:extLst>
          </p:cNvPr>
          <p:cNvSpPr>
            <a:spLocks noGrp="1"/>
          </p:cNvSpPr>
          <p:nvPr>
            <p:ph type="sldNum" sz="quarter" idx="12"/>
          </p:nvPr>
        </p:nvSpPr>
        <p:spPr/>
        <p:txBody>
          <a:bodyPr/>
          <a:lstStyle/>
          <a:p>
            <a:fld id="{60CF4E4B-C868-4B68-84E6-4F22F9630490}" type="slidenum">
              <a:rPr lang="en-US" smtClean="0"/>
              <a:pPr/>
              <a:t>7</a:t>
            </a:fld>
            <a:endParaRPr lang="en-US" dirty="0"/>
          </a:p>
        </p:txBody>
      </p:sp>
      <p:pic>
        <p:nvPicPr>
          <p:cNvPr id="3" name="Picture 2">
            <a:extLst>
              <a:ext uri="{FF2B5EF4-FFF2-40B4-BE49-F238E27FC236}">
                <a16:creationId xmlns:a16="http://schemas.microsoft.com/office/drawing/2014/main" id="{934E2C19-A8E4-5A41-CB18-1E9083B32D60}"/>
              </a:ext>
            </a:extLst>
          </p:cNvPr>
          <p:cNvPicPr>
            <a:picLocks noChangeAspect="1"/>
          </p:cNvPicPr>
          <p:nvPr/>
        </p:nvPicPr>
        <p:blipFill>
          <a:blip r:embed="rId2"/>
          <a:stretch>
            <a:fillRect/>
          </a:stretch>
        </p:blipFill>
        <p:spPr>
          <a:xfrm>
            <a:off x="791130" y="1521106"/>
            <a:ext cx="4971495" cy="3657600"/>
          </a:xfrm>
          <a:prstGeom prst="rect">
            <a:avLst/>
          </a:prstGeom>
          <a:ln>
            <a:solidFill>
              <a:schemeClr val="tx1"/>
            </a:solidFill>
          </a:ln>
        </p:spPr>
      </p:pic>
      <p:pic>
        <p:nvPicPr>
          <p:cNvPr id="8" name="Picture 7">
            <a:extLst>
              <a:ext uri="{FF2B5EF4-FFF2-40B4-BE49-F238E27FC236}">
                <a16:creationId xmlns:a16="http://schemas.microsoft.com/office/drawing/2014/main" id="{AA3C9FCC-B96C-759A-71D5-5224930DD5B6}"/>
              </a:ext>
            </a:extLst>
          </p:cNvPr>
          <p:cNvPicPr>
            <a:picLocks noChangeAspect="1"/>
          </p:cNvPicPr>
          <p:nvPr/>
        </p:nvPicPr>
        <p:blipFill>
          <a:blip r:embed="rId3"/>
          <a:stretch>
            <a:fillRect/>
          </a:stretch>
        </p:blipFill>
        <p:spPr>
          <a:xfrm>
            <a:off x="6095999" y="1521106"/>
            <a:ext cx="4971495" cy="3657600"/>
          </a:xfrm>
          <a:prstGeom prst="rect">
            <a:avLst/>
          </a:prstGeom>
          <a:ln>
            <a:solidFill>
              <a:schemeClr val="tx1"/>
            </a:solidFill>
          </a:ln>
        </p:spPr>
      </p:pic>
      <p:sp>
        <p:nvSpPr>
          <p:cNvPr id="9" name="TextBox 8">
            <a:extLst>
              <a:ext uri="{FF2B5EF4-FFF2-40B4-BE49-F238E27FC236}">
                <a16:creationId xmlns:a16="http://schemas.microsoft.com/office/drawing/2014/main" id="{281B2077-820E-69EA-0BA9-06E956EE097A}"/>
              </a:ext>
            </a:extLst>
          </p:cNvPr>
          <p:cNvSpPr txBox="1"/>
          <p:nvPr/>
        </p:nvSpPr>
        <p:spPr>
          <a:xfrm>
            <a:off x="1201189" y="5190352"/>
            <a:ext cx="4151376" cy="369332"/>
          </a:xfrm>
          <a:prstGeom prst="rect">
            <a:avLst/>
          </a:prstGeom>
          <a:noFill/>
        </p:spPr>
        <p:txBody>
          <a:bodyPr wrap="square" rtlCol="0">
            <a:spAutoFit/>
          </a:bodyPr>
          <a:lstStyle/>
          <a:p>
            <a:pPr algn="ctr"/>
            <a:r>
              <a:rPr lang="en-US" dirty="0"/>
              <a:t>Floodway Map Panel</a:t>
            </a:r>
          </a:p>
        </p:txBody>
      </p:sp>
      <p:sp>
        <p:nvSpPr>
          <p:cNvPr id="10" name="TextBox 9">
            <a:extLst>
              <a:ext uri="{FF2B5EF4-FFF2-40B4-BE49-F238E27FC236}">
                <a16:creationId xmlns:a16="http://schemas.microsoft.com/office/drawing/2014/main" id="{B41F60C2-C485-8CFD-EA6A-AD7F778C80FB}"/>
              </a:ext>
            </a:extLst>
          </p:cNvPr>
          <p:cNvSpPr txBox="1"/>
          <p:nvPr/>
        </p:nvSpPr>
        <p:spPr>
          <a:xfrm>
            <a:off x="6506058" y="5178706"/>
            <a:ext cx="4151376" cy="646331"/>
          </a:xfrm>
          <a:prstGeom prst="rect">
            <a:avLst/>
          </a:prstGeom>
          <a:noFill/>
        </p:spPr>
        <p:txBody>
          <a:bodyPr wrap="square" rtlCol="0">
            <a:spAutoFit/>
          </a:bodyPr>
          <a:lstStyle/>
          <a:p>
            <a:pPr algn="ctr"/>
            <a:r>
              <a:rPr lang="en-US" dirty="0"/>
              <a:t>Flood Insurance Rate Map Panel (FIRM)</a:t>
            </a:r>
          </a:p>
        </p:txBody>
      </p:sp>
    </p:spTree>
    <p:extLst>
      <p:ext uri="{BB962C8B-B14F-4D97-AF65-F5344CB8AC3E}">
        <p14:creationId xmlns:p14="http://schemas.microsoft.com/office/powerpoint/2010/main" val="3118734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BDE3C6-3764-9ABE-4A78-6442626AC99A}"/>
              </a:ext>
            </a:extLst>
          </p:cNvPr>
          <p:cNvSpPr>
            <a:spLocks noGrp="1"/>
          </p:cNvSpPr>
          <p:nvPr>
            <p:ph type="title"/>
          </p:nvPr>
        </p:nvSpPr>
        <p:spPr/>
        <p:txBody>
          <a:bodyPr/>
          <a:lstStyle/>
          <a:p>
            <a:r>
              <a:rPr lang="en-US" dirty="0"/>
              <a:t>Floodway</a:t>
            </a:r>
          </a:p>
        </p:txBody>
      </p:sp>
      <p:sp>
        <p:nvSpPr>
          <p:cNvPr id="6" name="Content Placeholder 5">
            <a:extLst>
              <a:ext uri="{FF2B5EF4-FFF2-40B4-BE49-F238E27FC236}">
                <a16:creationId xmlns:a16="http://schemas.microsoft.com/office/drawing/2014/main" id="{3A56D5A7-E699-E29B-E4AC-A7E133CDFC58}"/>
              </a:ext>
            </a:extLst>
          </p:cNvPr>
          <p:cNvSpPr>
            <a:spLocks noGrp="1"/>
          </p:cNvSpPr>
          <p:nvPr>
            <p:ph idx="1"/>
          </p:nvPr>
        </p:nvSpPr>
        <p:spPr/>
        <p:txBody>
          <a:bodyPr/>
          <a:lstStyle/>
          <a:p>
            <a:r>
              <a:rPr lang="en-US" dirty="0"/>
              <a:t>The Floodway is the channel of a river or other watercourse and adjacent land areas that must be kept clear to allow for safe discharge of floodwaters without increasing upstream flood elevations.</a:t>
            </a:r>
          </a:p>
          <a:p>
            <a:pPr marL="342900" indent="-342900">
              <a:buFont typeface="Arial" panose="020B0604020202020204" pitchFamily="34" charset="0"/>
              <a:buChar char="•"/>
            </a:pPr>
            <a:r>
              <a:rPr lang="en-US" dirty="0"/>
              <a:t>All development is prohibited in the floodway unless a hydraulic and hydrologic analysis has been completed showing that there would be no-rise (0.0 feet) in flood stages as a result of the project.</a:t>
            </a:r>
          </a:p>
          <a:p>
            <a:pPr marL="342900" indent="-342900">
              <a:buFont typeface="Arial" panose="020B0604020202020204" pitchFamily="34" charset="0"/>
              <a:buChar char="•"/>
            </a:pPr>
            <a:r>
              <a:rPr lang="en-US" dirty="0"/>
              <a:t>It is important to consider that even if a hydraulic and hydrologic analysis shows that there will be no rise as a result of the project, the project can still be exposed to high volumes of high-velocity flood waters.</a:t>
            </a:r>
          </a:p>
          <a:p>
            <a:pPr marL="342900" indent="-342900">
              <a:buFont typeface="Arial" panose="020B0604020202020204" pitchFamily="34" charset="0"/>
              <a:buChar char="•"/>
            </a:pPr>
            <a:r>
              <a:rPr lang="en-US" dirty="0"/>
              <a:t>All development must be in compliance with all other floodplain management regulations.</a:t>
            </a:r>
          </a:p>
          <a:p>
            <a:endParaRPr lang="en-US" dirty="0"/>
          </a:p>
        </p:txBody>
      </p:sp>
      <p:sp>
        <p:nvSpPr>
          <p:cNvPr id="3" name="Footer Placeholder 2">
            <a:extLst>
              <a:ext uri="{FF2B5EF4-FFF2-40B4-BE49-F238E27FC236}">
                <a16:creationId xmlns:a16="http://schemas.microsoft.com/office/drawing/2014/main" id="{1C1035D3-13A0-D60E-B1F8-405B72A4B2CD}"/>
              </a:ext>
            </a:extLst>
          </p:cNvPr>
          <p:cNvSpPr>
            <a:spLocks noGrp="1"/>
          </p:cNvSpPr>
          <p:nvPr>
            <p:ph type="ftr" sz="quarter" idx="11"/>
          </p:nvPr>
        </p:nvSpPr>
        <p:spPr/>
        <p:txBody>
          <a:bodyPr/>
          <a:lstStyle/>
          <a:p>
            <a:r>
              <a:rPr lang="en-US" dirty="0"/>
              <a:t>DEPARTMENT OF ENVIRONMENTAL CONSERVATION</a:t>
            </a:r>
          </a:p>
        </p:txBody>
      </p:sp>
      <p:sp>
        <p:nvSpPr>
          <p:cNvPr id="4" name="Slide Number Placeholder 3">
            <a:extLst>
              <a:ext uri="{FF2B5EF4-FFF2-40B4-BE49-F238E27FC236}">
                <a16:creationId xmlns:a16="http://schemas.microsoft.com/office/drawing/2014/main" id="{AA5A7556-0034-9F02-CF4A-8E94C92B6F07}"/>
              </a:ext>
            </a:extLst>
          </p:cNvPr>
          <p:cNvSpPr>
            <a:spLocks noGrp="1"/>
          </p:cNvSpPr>
          <p:nvPr>
            <p:ph type="sldNum" sz="quarter" idx="12"/>
          </p:nvPr>
        </p:nvSpPr>
        <p:spPr/>
        <p:txBody>
          <a:bodyPr/>
          <a:lstStyle/>
          <a:p>
            <a:fld id="{60CF4E4B-C868-4B68-84E6-4F22F9630490}" type="slidenum">
              <a:rPr lang="en-US" smtClean="0"/>
              <a:t>8</a:t>
            </a:fld>
            <a:endParaRPr lang="en-US"/>
          </a:p>
        </p:txBody>
      </p:sp>
    </p:spTree>
    <p:extLst>
      <p:ext uri="{BB962C8B-B14F-4D97-AF65-F5344CB8AC3E}">
        <p14:creationId xmlns:p14="http://schemas.microsoft.com/office/powerpoint/2010/main" val="190599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7750B-CDB0-DB8A-854F-096132A406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3DC3A9-2EB2-EC60-F693-0A8C882D46CD}"/>
              </a:ext>
            </a:extLst>
          </p:cNvPr>
          <p:cNvSpPr>
            <a:spLocks noGrp="1"/>
          </p:cNvSpPr>
          <p:nvPr>
            <p:ph type="title"/>
          </p:nvPr>
        </p:nvSpPr>
        <p:spPr/>
        <p:txBody>
          <a:bodyPr/>
          <a:lstStyle/>
          <a:p>
            <a:r>
              <a:rPr lang="en-US" dirty="0"/>
              <a:t>Solar Arrays</a:t>
            </a:r>
          </a:p>
        </p:txBody>
      </p:sp>
      <p:sp>
        <p:nvSpPr>
          <p:cNvPr id="3" name="Content Placeholder 2">
            <a:extLst>
              <a:ext uri="{FF2B5EF4-FFF2-40B4-BE49-F238E27FC236}">
                <a16:creationId xmlns:a16="http://schemas.microsoft.com/office/drawing/2014/main" id="{2A02C593-7236-09DC-4B23-90DC166650EE}"/>
              </a:ext>
            </a:extLst>
          </p:cNvPr>
          <p:cNvSpPr>
            <a:spLocks noGrp="1"/>
          </p:cNvSpPr>
          <p:nvPr>
            <p:ph idx="1"/>
          </p:nvPr>
        </p:nvSpPr>
        <p:spPr/>
        <p:txBody>
          <a:bodyPr>
            <a:normAutofit/>
          </a:bodyPr>
          <a:lstStyle/>
          <a:p>
            <a:r>
              <a:rPr lang="en-US" dirty="0"/>
              <a:t>You must obtain a Floodplain Development Permit from the Local Floodplain Administrator for any man-made change in the floodplain, including but not limited to:</a:t>
            </a:r>
          </a:p>
          <a:p>
            <a:pPr marL="342900" indent="-342900">
              <a:buFont typeface="Arial" panose="020B0604020202020204" pitchFamily="34" charset="0"/>
              <a:buChar char="•"/>
            </a:pPr>
            <a:r>
              <a:rPr lang="en-US" dirty="0"/>
              <a:t>Excavation</a:t>
            </a:r>
          </a:p>
          <a:p>
            <a:pPr marL="342900" indent="-342900">
              <a:buFont typeface="Arial" panose="020B0604020202020204" pitchFamily="34" charset="0"/>
              <a:buChar char="•"/>
            </a:pPr>
            <a:r>
              <a:rPr lang="en-US" dirty="0"/>
              <a:t>Fill</a:t>
            </a:r>
          </a:p>
          <a:p>
            <a:pPr marL="342900" indent="-342900">
              <a:buFont typeface="Arial" panose="020B0604020202020204" pitchFamily="34" charset="0"/>
              <a:buChar char="•"/>
            </a:pPr>
            <a:r>
              <a:rPr lang="en-US" dirty="0"/>
              <a:t>Dredging</a:t>
            </a:r>
          </a:p>
          <a:p>
            <a:pPr marL="342900" indent="-342900">
              <a:buFont typeface="Arial" panose="020B0604020202020204" pitchFamily="34" charset="0"/>
              <a:buChar char="•"/>
            </a:pPr>
            <a:r>
              <a:rPr lang="en-US" dirty="0"/>
              <a:t>Construction of buildings</a:t>
            </a:r>
          </a:p>
          <a:p>
            <a:pPr marL="342900" indent="-342900">
              <a:buFont typeface="Arial" panose="020B0604020202020204" pitchFamily="34" charset="0"/>
              <a:buChar char="•"/>
            </a:pPr>
            <a:r>
              <a:rPr lang="en-US" dirty="0"/>
              <a:t>Installation of utilities</a:t>
            </a:r>
          </a:p>
          <a:p>
            <a:pPr marL="342900" indent="-342900">
              <a:buFont typeface="Arial" panose="020B0604020202020204" pitchFamily="34" charset="0"/>
              <a:buChar char="•"/>
            </a:pPr>
            <a:r>
              <a:rPr lang="en-US" dirty="0"/>
              <a:t>And storage of equipment and materials</a:t>
            </a:r>
          </a:p>
        </p:txBody>
      </p:sp>
      <p:sp>
        <p:nvSpPr>
          <p:cNvPr id="4" name="Footer Placeholder 3">
            <a:extLst>
              <a:ext uri="{FF2B5EF4-FFF2-40B4-BE49-F238E27FC236}">
                <a16:creationId xmlns:a16="http://schemas.microsoft.com/office/drawing/2014/main" id="{8CDABA9E-A150-194A-2918-470E8A204AB8}"/>
              </a:ext>
            </a:extLst>
          </p:cNvPr>
          <p:cNvSpPr>
            <a:spLocks noGrp="1"/>
          </p:cNvSpPr>
          <p:nvPr>
            <p:ph type="ftr" sz="quarter" idx="11"/>
          </p:nvPr>
        </p:nvSpPr>
        <p:spPr/>
        <p:txBody>
          <a:bodyPr/>
          <a:lstStyle/>
          <a:p>
            <a:r>
              <a:rPr lang="en-US"/>
              <a:t>DEPARTMENT OF ENVIRONMENTAL CONSERVATION</a:t>
            </a:r>
            <a:endParaRPr lang="en-US" dirty="0"/>
          </a:p>
        </p:txBody>
      </p:sp>
      <p:sp>
        <p:nvSpPr>
          <p:cNvPr id="5" name="Slide Number Placeholder 4">
            <a:extLst>
              <a:ext uri="{FF2B5EF4-FFF2-40B4-BE49-F238E27FC236}">
                <a16:creationId xmlns:a16="http://schemas.microsoft.com/office/drawing/2014/main" id="{33474D8E-97A4-F5AE-3390-07712AF9087B}"/>
              </a:ext>
            </a:extLst>
          </p:cNvPr>
          <p:cNvSpPr>
            <a:spLocks noGrp="1"/>
          </p:cNvSpPr>
          <p:nvPr>
            <p:ph type="sldNum" sz="quarter" idx="12"/>
          </p:nvPr>
        </p:nvSpPr>
        <p:spPr/>
        <p:txBody>
          <a:bodyPr/>
          <a:lstStyle/>
          <a:p>
            <a:fld id="{60CF4E4B-C868-4B68-84E6-4F22F9630490}" type="slidenum">
              <a:rPr lang="en-US" smtClean="0"/>
              <a:pPr/>
              <a:t>9</a:t>
            </a:fld>
            <a:endParaRPr lang="en-US" dirty="0"/>
          </a:p>
        </p:txBody>
      </p:sp>
      <p:pic>
        <p:nvPicPr>
          <p:cNvPr id="8" name="Picture 7">
            <a:extLst>
              <a:ext uri="{FF2B5EF4-FFF2-40B4-BE49-F238E27FC236}">
                <a16:creationId xmlns:a16="http://schemas.microsoft.com/office/drawing/2014/main" id="{74F077EF-101D-7AF0-1120-A478476B897D}"/>
              </a:ext>
            </a:extLst>
          </p:cNvPr>
          <p:cNvPicPr>
            <a:picLocks noChangeAspect="1"/>
          </p:cNvPicPr>
          <p:nvPr/>
        </p:nvPicPr>
        <p:blipFill>
          <a:blip r:embed="rId2"/>
          <a:stretch>
            <a:fillRect/>
          </a:stretch>
        </p:blipFill>
        <p:spPr>
          <a:xfrm>
            <a:off x="7319096" y="2880995"/>
            <a:ext cx="3924974" cy="3429000"/>
          </a:xfrm>
          <a:prstGeom prst="rect">
            <a:avLst/>
          </a:prstGeom>
        </p:spPr>
      </p:pic>
    </p:spTree>
    <p:extLst>
      <p:ext uri="{BB962C8B-B14F-4D97-AF65-F5344CB8AC3E}">
        <p14:creationId xmlns:p14="http://schemas.microsoft.com/office/powerpoint/2010/main" val="2304625921"/>
      </p:ext>
    </p:extLst>
  </p:cSld>
  <p:clrMapOvr>
    <a:masterClrMapping/>
  </p:clrMapOvr>
</p:sld>
</file>

<file path=ppt/theme/theme1.xml><?xml version="1.0" encoding="utf-8"?>
<a:theme xmlns:a="http://schemas.openxmlformats.org/drawingml/2006/main" name="Office Theme">
  <a:themeElements>
    <a:clrScheme name="NYSDEC">
      <a:dk1>
        <a:srgbClr val="233F2B"/>
      </a:dk1>
      <a:lt1>
        <a:sysClr val="window" lastClr="FFFFFF"/>
      </a:lt1>
      <a:dk2>
        <a:srgbClr val="7E9084"/>
      </a:dk2>
      <a:lt2>
        <a:srgbClr val="D9E1DD"/>
      </a:lt2>
      <a:accent1>
        <a:srgbClr val="FACE00"/>
      </a:accent1>
      <a:accent2>
        <a:srgbClr val="154973"/>
      </a:accent2>
      <a:accent3>
        <a:srgbClr val="457AA5"/>
      </a:accent3>
      <a:accent4>
        <a:srgbClr val="EFF6FB"/>
      </a:accent4>
      <a:accent5>
        <a:srgbClr val="62666A"/>
      </a:accent5>
      <a:accent6>
        <a:srgbClr val="D0D0CE"/>
      </a:accent6>
      <a:hlink>
        <a:srgbClr val="0563C1"/>
      </a:hlink>
      <a:folHlink>
        <a:srgbClr val="954F72"/>
      </a:folHlink>
    </a:clrScheme>
    <a:fontScheme name="NYSDE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2024_imageoverlaywhite-template_" id="{6EA29F88-F1BB-48BD-AB1D-EA32D9F309A4}" vid="{1449E926-0605-4389-BFA1-5451B381788D}"/>
    </a:ext>
  </a:extLst>
</a:theme>
</file>

<file path=ppt/theme/theme2.xml><?xml version="1.0" encoding="utf-8"?>
<a:theme xmlns:a="http://schemas.openxmlformats.org/drawingml/2006/main" name="1_Office Theme">
  <a:themeElements>
    <a:clrScheme name="NYSDEC">
      <a:dk1>
        <a:srgbClr val="233F2B"/>
      </a:dk1>
      <a:lt1>
        <a:sysClr val="window" lastClr="FFFFFF"/>
      </a:lt1>
      <a:dk2>
        <a:srgbClr val="7E9084"/>
      </a:dk2>
      <a:lt2>
        <a:srgbClr val="D9E1DD"/>
      </a:lt2>
      <a:accent1>
        <a:srgbClr val="FACE00"/>
      </a:accent1>
      <a:accent2>
        <a:srgbClr val="154973"/>
      </a:accent2>
      <a:accent3>
        <a:srgbClr val="457AA5"/>
      </a:accent3>
      <a:accent4>
        <a:srgbClr val="EFF6FB"/>
      </a:accent4>
      <a:accent5>
        <a:srgbClr val="62666A"/>
      </a:accent5>
      <a:accent6>
        <a:srgbClr val="D0D0CE"/>
      </a:accent6>
      <a:hlink>
        <a:srgbClr val="0563C1"/>
      </a:hlink>
      <a:folHlink>
        <a:srgbClr val="954F72"/>
      </a:folHlink>
    </a:clrScheme>
    <a:fontScheme name="NYSDE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A532C13-C181-4808-AC76-6D3085139466}" vid="{BBB269AE-EF9A-41FF-9D32-1E847044290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DC1320E81B9B748B305202A2FB82816" ma:contentTypeVersion="14" ma:contentTypeDescription="Create a new document." ma:contentTypeScope="" ma:versionID="0635549be47ad1c6db2a65912bf75c37">
  <xsd:schema xmlns:xsd="http://www.w3.org/2001/XMLSchema" xmlns:xs="http://www.w3.org/2001/XMLSchema" xmlns:p="http://schemas.microsoft.com/office/2006/metadata/properties" xmlns:ns2="0119cb91-a6ca-4cca-bbb9-26ed1d827847" xmlns:ns3="6f6ad521-03a9-4c3f-a0c8-12cdf6d82bfc" targetNamespace="http://schemas.microsoft.com/office/2006/metadata/properties" ma:root="true" ma:fieldsID="e23435486f765dfc2d87983112dc7f04" ns2:_="" ns3:_="">
    <xsd:import namespace="0119cb91-a6ca-4cca-bbb9-26ed1d827847"/>
    <xsd:import namespace="6f6ad521-03a9-4c3f-a0c8-12cdf6d82bf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19cb91-a6ca-4cca-bbb9-26ed1d8278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d39e25b7-0a97-41c9-a156-d5f30623568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6ad521-03a9-4c3f-a0c8-12cdf6d82bf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c02b6703-5d4a-4d71-a2dc-aac2d1ca22dd}" ma:internalName="TaxCatchAll" ma:showField="CatchAllData" ma:web="6f6ad521-03a9-4c3f-a0c8-12cdf6d82b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f6ad521-03a9-4c3f-a0c8-12cdf6d82bfc" xsi:nil="true"/>
    <lcf76f155ced4ddcb4097134ff3c332f xmlns="0119cb91-a6ca-4cca-bbb9-26ed1d82784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730F5A-63A3-4E6A-B4BD-90EE3E6548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19cb91-a6ca-4cca-bbb9-26ed1d827847"/>
    <ds:schemaRef ds:uri="6f6ad521-03a9-4c3f-a0c8-12cdf6d82b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C7B0D86-01DF-4DBB-9368-09A99EDD7540}">
  <ds:schemaRefs>
    <ds:schemaRef ds:uri="http://schemas.microsoft.com/office/2006/metadata/properties"/>
    <ds:schemaRef ds:uri="http://schemas.microsoft.com/office/infopath/2007/PartnerControls"/>
    <ds:schemaRef ds:uri="6f6ad521-03a9-4c3f-a0c8-12cdf6d82bfc"/>
    <ds:schemaRef ds:uri="0119cb91-a6ca-4cca-bbb9-26ed1d827847"/>
  </ds:schemaRefs>
</ds:datastoreItem>
</file>

<file path=customXml/itemProps3.xml><?xml version="1.0" encoding="utf-8"?>
<ds:datastoreItem xmlns:ds="http://schemas.openxmlformats.org/officeDocument/2006/customXml" ds:itemID="{EB6DAD8F-D658-4F7B-A7C5-BC3B4FB10A00}">
  <ds:schemaRefs>
    <ds:schemaRef ds:uri="http://schemas.microsoft.com/sharepoint/v3/contenttype/forms"/>
  </ds:schemaRefs>
</ds:datastoreItem>
</file>

<file path=docMetadata/LabelInfo.xml><?xml version="1.0" encoding="utf-8"?>
<clbl:labelList xmlns:clbl="http://schemas.microsoft.com/office/2020/mipLabelMetadata">
  <clbl:label id="{f46cb8ea-7900-4d10-8ceb-80e8c1c81ee7}" enabled="0" method="" siteId="{f46cb8ea-7900-4d10-8ceb-80e8c1c81ee7}" removed="1"/>
</clbl:labelList>
</file>

<file path=docProps/app.xml><?xml version="1.0" encoding="utf-8"?>
<Properties xmlns="http://schemas.openxmlformats.org/officeDocument/2006/extended-properties" xmlns:vt="http://schemas.openxmlformats.org/officeDocument/2006/docPropsVTypes">
  <Template>decpptwhite16x9</Template>
  <TotalTime>4475</TotalTime>
  <Words>1186</Words>
  <Application>Microsoft Office PowerPoint</Application>
  <PresentationFormat>Widescreen</PresentationFormat>
  <Paragraphs>127</Paragraphs>
  <Slides>15</Slides>
  <Notes>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15</vt:i4>
      </vt:variant>
    </vt:vector>
  </HeadingPairs>
  <TitlesOfParts>
    <vt:vector size="20" baseType="lpstr">
      <vt:lpstr>Aptos</vt:lpstr>
      <vt:lpstr>Arial</vt:lpstr>
      <vt:lpstr>Arial Black</vt:lpstr>
      <vt:lpstr>Office Theme</vt:lpstr>
      <vt:lpstr>1_Office Theme</vt:lpstr>
      <vt:lpstr>Solar Development</vt:lpstr>
      <vt:lpstr>Presenter</vt:lpstr>
      <vt:lpstr>How to determine if the project is in the floodplain</vt:lpstr>
      <vt:lpstr>Where to find the maps?</vt:lpstr>
      <vt:lpstr>PowerPoint Presentation</vt:lpstr>
      <vt:lpstr>Floodway Delineation</vt:lpstr>
      <vt:lpstr>Floodway Panel and Flood Insurance Rate Map Panel Examples</vt:lpstr>
      <vt:lpstr>Floodway</vt:lpstr>
      <vt:lpstr>Solar Arrays</vt:lpstr>
      <vt:lpstr>Solar Development within the Special Flood Hazard Area</vt:lpstr>
      <vt:lpstr>Road Construction</vt:lpstr>
      <vt:lpstr>Additional Construction Requirements</vt:lpstr>
      <vt:lpstr>Thank you!</vt:lpstr>
      <vt:lpstr>Contact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Prine, Devin J (DEC)</dc:creator>
  <cp:lastModifiedBy>Prine, Devin J (DEC)</cp:lastModifiedBy>
  <cp:revision>4</cp:revision>
  <dcterms:created xsi:type="dcterms:W3CDTF">2026-04-07T12:42:17Z</dcterms:created>
  <dcterms:modified xsi:type="dcterms:W3CDTF">2026-04-15T14:30:11Z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0x0101003DC1320E81B9B748B305202A2FB82816</vt:lpwstr>
  </property>
  <property fmtid="{D5CDD505-2E9C-101B-9397-08002B2CF9AE}" pid="3" name="MediaServiceImageTags">
    <vt:lpwstr/>
  </property>
  <property fmtid="{D5CDD505-2E9C-101B-9397-08002B2CF9AE}" pid="4" name="_ExtendedDescription">
    <vt:lpwstr>&lt;div class="ExternalClass88EF977596D04A1CA471FCCD324C7E61"&gt;&lt;div style="font-family&amp;#58;Calibri, Arial, Helvetica, sans-serif;font-size&amp;#58;11pt;color&amp;#58;rgb(50, 49, 48);background-color&amp;#58;transparent;"&gt;&lt;span style="font-size&amp;#58;14px;text-align&amp;#58;inherit;"&gt;Branding Document&lt;/span&gt;&lt;/div&gt;&lt;/div&gt;</vt:lpwstr>
  </property>
</Properties>
</file>