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4" r:id="rId2"/>
    <p:sldId id="273" r:id="rId3"/>
    <p:sldId id="270" r:id="rId4"/>
    <p:sldId id="269" r:id="rId5"/>
    <p:sldId id="271" r:id="rId6"/>
    <p:sldId id="277" r:id="rId7"/>
    <p:sldId id="275" r:id="rId8"/>
    <p:sldId id="276" r:id="rId9"/>
    <p:sldId id="279" r:id="rId10"/>
    <p:sldId id="280" r:id="rId11"/>
    <p:sldId id="257" r:id="rId12"/>
    <p:sldId id="281" r:id="rId13"/>
    <p:sldId id="284" r:id="rId14"/>
    <p:sldId id="285" r:id="rId15"/>
    <p:sldId id="286" r:id="rId16"/>
    <p:sldId id="287" r:id="rId17"/>
    <p:sldId id="293" r:id="rId18"/>
    <p:sldId id="289" r:id="rId19"/>
    <p:sldId id="259" r:id="rId20"/>
    <p:sldId id="261" r:id="rId21"/>
    <p:sldId id="288" r:id="rId22"/>
    <p:sldId id="291" r:id="rId23"/>
    <p:sldId id="265" r:id="rId24"/>
    <p:sldId id="263" r:id="rId25"/>
    <p:sldId id="290" r:id="rId26"/>
    <p:sldId id="264" r:id="rId27"/>
    <p:sldId id="26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D1D05A-EA07-4A7E-9EA7-8A259ADDA063}" v="540" dt="2026-03-09T11:49:21.5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51" d="100"/>
          <a:sy n="51" d="100"/>
        </p:scale>
        <p:origin x="1220"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 McKertich" userId="3db7450c774901f6" providerId="LiveId" clId="{9EA4815C-1D72-4741-B569-B3916821C57F}"/>
    <pc:docChg chg="custSel addSld delSld modSld">
      <pc:chgData name="Bob McKertich" userId="3db7450c774901f6" providerId="LiveId" clId="{9EA4815C-1D72-4741-B569-B3916821C57F}" dt="2026-03-09T11:49:21.579" v="941" actId="20577"/>
      <pc:docMkLst>
        <pc:docMk/>
      </pc:docMkLst>
      <pc:sldChg chg="modSp mod">
        <pc:chgData name="Bob McKertich" userId="3db7450c774901f6" providerId="LiveId" clId="{9EA4815C-1D72-4741-B569-B3916821C57F}" dt="2026-02-26T21:03:34.290" v="99" actId="255"/>
        <pc:sldMkLst>
          <pc:docMk/>
          <pc:sldMk cId="2929326354" sldId="257"/>
        </pc:sldMkLst>
        <pc:spChg chg="mod">
          <ac:chgData name="Bob McKertich" userId="3db7450c774901f6" providerId="LiveId" clId="{9EA4815C-1D72-4741-B569-B3916821C57F}" dt="2026-02-26T21:03:34.290" v="99" actId="255"/>
          <ac:spMkLst>
            <pc:docMk/>
            <pc:sldMk cId="2929326354" sldId="257"/>
            <ac:spMk id="2" creationId="{70647788-F166-4E33-A86E-C98ACC43C7B9}"/>
          </ac:spMkLst>
        </pc:spChg>
      </pc:sldChg>
      <pc:sldChg chg="modSp">
        <pc:chgData name="Bob McKertich" userId="3db7450c774901f6" providerId="LiveId" clId="{9EA4815C-1D72-4741-B569-B3916821C57F}" dt="2026-03-06T20:18:33.688" v="539" actId="207"/>
        <pc:sldMkLst>
          <pc:docMk/>
          <pc:sldMk cId="1694490638" sldId="259"/>
        </pc:sldMkLst>
        <pc:spChg chg="mod">
          <ac:chgData name="Bob McKertich" userId="3db7450c774901f6" providerId="LiveId" clId="{9EA4815C-1D72-4741-B569-B3916821C57F}" dt="2026-03-06T20:18:33.688" v="539" actId="207"/>
          <ac:spMkLst>
            <pc:docMk/>
            <pc:sldMk cId="1694490638" sldId="259"/>
            <ac:spMk id="3" creationId="{91944228-D95F-4DE0-B78F-A3FF94D29300}"/>
          </ac:spMkLst>
        </pc:spChg>
      </pc:sldChg>
      <pc:sldChg chg="modSp mod modAnim">
        <pc:chgData name="Bob McKertich" userId="3db7450c774901f6" providerId="LiveId" clId="{9EA4815C-1D72-4741-B569-B3916821C57F}" dt="2026-02-26T21:02:31.527" v="96" actId="6549"/>
        <pc:sldMkLst>
          <pc:docMk/>
          <pc:sldMk cId="1466206229" sldId="263"/>
        </pc:sldMkLst>
        <pc:spChg chg="mod">
          <ac:chgData name="Bob McKertich" userId="3db7450c774901f6" providerId="LiveId" clId="{9EA4815C-1D72-4741-B569-B3916821C57F}" dt="2026-02-26T21:02:31.527" v="96" actId="6549"/>
          <ac:spMkLst>
            <pc:docMk/>
            <pc:sldMk cId="1466206229" sldId="263"/>
            <ac:spMk id="3" creationId="{55E254C6-9084-40BE-83F5-CBAD90F0523B}"/>
          </ac:spMkLst>
        </pc:spChg>
      </pc:sldChg>
      <pc:sldChg chg="modSp">
        <pc:chgData name="Bob McKertich" userId="3db7450c774901f6" providerId="LiveId" clId="{9EA4815C-1D72-4741-B569-B3916821C57F}" dt="2026-02-26T21:04:11.489" v="103" actId="6549"/>
        <pc:sldMkLst>
          <pc:docMk/>
          <pc:sldMk cId="2590459841" sldId="264"/>
        </pc:sldMkLst>
        <pc:spChg chg="mod">
          <ac:chgData name="Bob McKertich" userId="3db7450c774901f6" providerId="LiveId" clId="{9EA4815C-1D72-4741-B569-B3916821C57F}" dt="2026-02-26T21:04:11.489" v="103" actId="6549"/>
          <ac:spMkLst>
            <pc:docMk/>
            <pc:sldMk cId="2590459841" sldId="264"/>
            <ac:spMk id="3" creationId="{D73ABBB8-1A4F-4EBC-927F-B28E9BB50A10}"/>
          </ac:spMkLst>
        </pc:spChg>
      </pc:sldChg>
      <pc:sldChg chg="modSp mod">
        <pc:chgData name="Bob McKertich" userId="3db7450c774901f6" providerId="LiveId" clId="{9EA4815C-1D72-4741-B569-B3916821C57F}" dt="2026-03-06T20:19:23.768" v="544" actId="255"/>
        <pc:sldMkLst>
          <pc:docMk/>
          <pc:sldMk cId="1707938561" sldId="266"/>
        </pc:sldMkLst>
        <pc:spChg chg="mod">
          <ac:chgData name="Bob McKertich" userId="3db7450c774901f6" providerId="LiveId" clId="{9EA4815C-1D72-4741-B569-B3916821C57F}" dt="2026-03-06T20:19:23.768" v="544" actId="255"/>
          <ac:spMkLst>
            <pc:docMk/>
            <pc:sldMk cId="1707938561" sldId="266"/>
            <ac:spMk id="3" creationId="{94A5AD38-C272-4B93-9E9B-1A7068838C3B}"/>
          </ac:spMkLst>
        </pc:spChg>
      </pc:sldChg>
      <pc:sldChg chg="modSp">
        <pc:chgData name="Bob McKertich" userId="3db7450c774901f6" providerId="LiveId" clId="{9EA4815C-1D72-4741-B569-B3916821C57F}" dt="2026-02-26T21:25:28.823" v="505" actId="14100"/>
        <pc:sldMkLst>
          <pc:docMk/>
          <pc:sldMk cId="1480834186" sldId="269"/>
        </pc:sldMkLst>
        <pc:picChg chg="mod">
          <ac:chgData name="Bob McKertich" userId="3db7450c774901f6" providerId="LiveId" clId="{9EA4815C-1D72-4741-B569-B3916821C57F}" dt="2026-02-26T21:25:28.823" v="505" actId="14100"/>
          <ac:picMkLst>
            <pc:docMk/>
            <pc:sldMk cId="1480834186" sldId="269"/>
            <ac:picMk id="2050" creationId="{F9088F28-2A72-4D28-A568-15723B5705F8}"/>
          </ac:picMkLst>
        </pc:picChg>
      </pc:sldChg>
      <pc:sldChg chg="modSp">
        <pc:chgData name="Bob McKertich" userId="3db7450c774901f6" providerId="LiveId" clId="{9EA4815C-1D72-4741-B569-B3916821C57F}" dt="2026-02-26T21:24:09.674" v="503" actId="14100"/>
        <pc:sldMkLst>
          <pc:docMk/>
          <pc:sldMk cId="198353542" sldId="270"/>
        </pc:sldMkLst>
        <pc:picChg chg="mod">
          <ac:chgData name="Bob McKertich" userId="3db7450c774901f6" providerId="LiveId" clId="{9EA4815C-1D72-4741-B569-B3916821C57F}" dt="2026-02-26T21:24:09.674" v="503" actId="14100"/>
          <ac:picMkLst>
            <pc:docMk/>
            <pc:sldMk cId="198353542" sldId="270"/>
            <ac:picMk id="1026" creationId="{F4C9D4E3-1D96-40A0-B528-B30C6429D552}"/>
          </ac:picMkLst>
        </pc:picChg>
      </pc:sldChg>
      <pc:sldChg chg="modSp">
        <pc:chgData name="Bob McKertich" userId="3db7450c774901f6" providerId="LiveId" clId="{9EA4815C-1D72-4741-B569-B3916821C57F}" dt="2026-02-26T21:25:35.083" v="507" actId="14100"/>
        <pc:sldMkLst>
          <pc:docMk/>
          <pc:sldMk cId="751409302" sldId="271"/>
        </pc:sldMkLst>
        <pc:picChg chg="mod">
          <ac:chgData name="Bob McKertich" userId="3db7450c774901f6" providerId="LiveId" clId="{9EA4815C-1D72-4741-B569-B3916821C57F}" dt="2026-02-26T21:25:35.083" v="507" actId="14100"/>
          <ac:picMkLst>
            <pc:docMk/>
            <pc:sldMk cId="751409302" sldId="271"/>
            <ac:picMk id="3074" creationId="{B47DE98A-792A-4E36-B45C-51944B13BA53}"/>
          </ac:picMkLst>
        </pc:picChg>
      </pc:sldChg>
      <pc:sldChg chg="modSp">
        <pc:chgData name="Bob McKertich" userId="3db7450c774901f6" providerId="LiveId" clId="{9EA4815C-1D72-4741-B569-B3916821C57F}" dt="2026-03-06T20:36:19.146" v="581" actId="6549"/>
        <pc:sldMkLst>
          <pc:docMk/>
          <pc:sldMk cId="1645581557" sldId="277"/>
        </pc:sldMkLst>
        <pc:spChg chg="mod">
          <ac:chgData name="Bob McKertich" userId="3db7450c774901f6" providerId="LiveId" clId="{9EA4815C-1D72-4741-B569-B3916821C57F}" dt="2026-03-06T20:36:19.146" v="581" actId="6549"/>
          <ac:spMkLst>
            <pc:docMk/>
            <pc:sldMk cId="1645581557" sldId="277"/>
            <ac:spMk id="3" creationId="{A8A758B2-A348-4C7B-9928-8A7E90A5E4FD}"/>
          </ac:spMkLst>
        </pc:spChg>
      </pc:sldChg>
      <pc:sldChg chg="modSp">
        <pc:chgData name="Bob McKertich" userId="3db7450c774901f6" providerId="LiveId" clId="{9EA4815C-1D72-4741-B569-B3916821C57F}" dt="2026-03-06T20:45:15.915" v="600" actId="6549"/>
        <pc:sldMkLst>
          <pc:docMk/>
          <pc:sldMk cId="3440206356" sldId="280"/>
        </pc:sldMkLst>
        <pc:spChg chg="mod">
          <ac:chgData name="Bob McKertich" userId="3db7450c774901f6" providerId="LiveId" clId="{9EA4815C-1D72-4741-B569-B3916821C57F}" dt="2026-03-06T20:45:15.915" v="600" actId="6549"/>
          <ac:spMkLst>
            <pc:docMk/>
            <pc:sldMk cId="3440206356" sldId="280"/>
            <ac:spMk id="3" creationId="{9CB741C8-A873-DD22-7CEB-73A715BA0CB9}"/>
          </ac:spMkLst>
        </pc:spChg>
      </pc:sldChg>
      <pc:sldChg chg="modSp mod modAnim">
        <pc:chgData name="Bob McKertich" userId="3db7450c774901f6" providerId="LiveId" clId="{9EA4815C-1D72-4741-B569-B3916821C57F}" dt="2026-03-06T20:18:57.424" v="540" actId="2711"/>
        <pc:sldMkLst>
          <pc:docMk/>
          <pc:sldMk cId="495237078" sldId="290"/>
        </pc:sldMkLst>
        <pc:spChg chg="mod">
          <ac:chgData name="Bob McKertich" userId="3db7450c774901f6" providerId="LiveId" clId="{9EA4815C-1D72-4741-B569-B3916821C57F}" dt="2026-03-06T20:18:57.424" v="540" actId="2711"/>
          <ac:spMkLst>
            <pc:docMk/>
            <pc:sldMk cId="495237078" sldId="290"/>
            <ac:spMk id="3" creationId="{5903E8FB-C343-47BD-8671-D5854CC51DE2}"/>
          </ac:spMkLst>
        </pc:spChg>
      </pc:sldChg>
      <pc:sldChg chg="modSp add mod addAnim delAnim modAnim">
        <pc:chgData name="Bob McKertich" userId="3db7450c774901f6" providerId="LiveId" clId="{9EA4815C-1D72-4741-B569-B3916821C57F}" dt="2026-03-09T11:49:21.579" v="941" actId="20577"/>
        <pc:sldMkLst>
          <pc:docMk/>
          <pc:sldMk cId="2581090346" sldId="293"/>
        </pc:sldMkLst>
        <pc:spChg chg="mod">
          <ac:chgData name="Bob McKertich" userId="3db7450c774901f6" providerId="LiveId" clId="{9EA4815C-1D72-4741-B569-B3916821C57F}" dt="2026-03-09T11:49:21.579" v="941" actId="20577"/>
          <ac:spMkLst>
            <pc:docMk/>
            <pc:sldMk cId="2581090346" sldId="293"/>
            <ac:spMk id="3" creationId="{6EC62585-13ED-3778-000F-C13EA72B913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BFF2EF-5AB3-4ACC-A8B6-26CAC3A1151B}"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A100A-F37B-4E9F-94D7-82AAD13D66CF}" type="slidenum">
              <a:rPr lang="en-US" smtClean="0"/>
              <a:t>‹#›</a:t>
            </a:fld>
            <a:endParaRPr lang="en-US"/>
          </a:p>
        </p:txBody>
      </p:sp>
    </p:spTree>
    <p:extLst>
      <p:ext uri="{BB962C8B-B14F-4D97-AF65-F5344CB8AC3E}">
        <p14:creationId xmlns:p14="http://schemas.microsoft.com/office/powerpoint/2010/main" val="1281539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BFF2EF-5AB3-4ACC-A8B6-26CAC3A1151B}"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A100A-F37B-4E9F-94D7-82AAD13D66CF}" type="slidenum">
              <a:rPr lang="en-US" smtClean="0"/>
              <a:t>‹#›</a:t>
            </a:fld>
            <a:endParaRPr lang="en-US"/>
          </a:p>
        </p:txBody>
      </p:sp>
    </p:spTree>
    <p:extLst>
      <p:ext uri="{BB962C8B-B14F-4D97-AF65-F5344CB8AC3E}">
        <p14:creationId xmlns:p14="http://schemas.microsoft.com/office/powerpoint/2010/main" val="3318963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BFF2EF-5AB3-4ACC-A8B6-26CAC3A1151B}"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A100A-F37B-4E9F-94D7-82AAD13D66C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30752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BFF2EF-5AB3-4ACC-A8B6-26CAC3A1151B}"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A100A-F37B-4E9F-94D7-82AAD13D66CF}" type="slidenum">
              <a:rPr lang="en-US" smtClean="0"/>
              <a:t>‹#›</a:t>
            </a:fld>
            <a:endParaRPr lang="en-US"/>
          </a:p>
        </p:txBody>
      </p:sp>
    </p:spTree>
    <p:extLst>
      <p:ext uri="{BB962C8B-B14F-4D97-AF65-F5344CB8AC3E}">
        <p14:creationId xmlns:p14="http://schemas.microsoft.com/office/powerpoint/2010/main" val="3091864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BFF2EF-5AB3-4ACC-A8B6-26CAC3A1151B}"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A100A-F37B-4E9F-94D7-82AAD13D66C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12856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BFF2EF-5AB3-4ACC-A8B6-26CAC3A1151B}"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A100A-F37B-4E9F-94D7-82AAD13D66CF}" type="slidenum">
              <a:rPr lang="en-US" smtClean="0"/>
              <a:t>‹#›</a:t>
            </a:fld>
            <a:endParaRPr lang="en-US"/>
          </a:p>
        </p:txBody>
      </p:sp>
    </p:spTree>
    <p:extLst>
      <p:ext uri="{BB962C8B-B14F-4D97-AF65-F5344CB8AC3E}">
        <p14:creationId xmlns:p14="http://schemas.microsoft.com/office/powerpoint/2010/main" val="183195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BFF2EF-5AB3-4ACC-A8B6-26CAC3A1151B}"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A100A-F37B-4E9F-94D7-82AAD13D66CF}" type="slidenum">
              <a:rPr lang="en-US" smtClean="0"/>
              <a:t>‹#›</a:t>
            </a:fld>
            <a:endParaRPr lang="en-US"/>
          </a:p>
        </p:txBody>
      </p:sp>
    </p:spTree>
    <p:extLst>
      <p:ext uri="{BB962C8B-B14F-4D97-AF65-F5344CB8AC3E}">
        <p14:creationId xmlns:p14="http://schemas.microsoft.com/office/powerpoint/2010/main" val="2130805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BFF2EF-5AB3-4ACC-A8B6-26CAC3A1151B}"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A100A-F37B-4E9F-94D7-82AAD13D66CF}" type="slidenum">
              <a:rPr lang="en-US" smtClean="0"/>
              <a:t>‹#›</a:t>
            </a:fld>
            <a:endParaRPr lang="en-US"/>
          </a:p>
        </p:txBody>
      </p:sp>
    </p:spTree>
    <p:extLst>
      <p:ext uri="{BB962C8B-B14F-4D97-AF65-F5344CB8AC3E}">
        <p14:creationId xmlns:p14="http://schemas.microsoft.com/office/powerpoint/2010/main" val="617858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BFF2EF-5AB3-4ACC-A8B6-26CAC3A1151B}"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A100A-F37B-4E9F-94D7-82AAD13D66CF}" type="slidenum">
              <a:rPr lang="en-US" smtClean="0"/>
              <a:t>‹#›</a:t>
            </a:fld>
            <a:endParaRPr lang="en-US"/>
          </a:p>
        </p:txBody>
      </p:sp>
    </p:spTree>
    <p:extLst>
      <p:ext uri="{BB962C8B-B14F-4D97-AF65-F5344CB8AC3E}">
        <p14:creationId xmlns:p14="http://schemas.microsoft.com/office/powerpoint/2010/main" val="2457232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BFF2EF-5AB3-4ACC-A8B6-26CAC3A1151B}"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A100A-F37B-4E9F-94D7-82AAD13D66CF}" type="slidenum">
              <a:rPr lang="en-US" smtClean="0"/>
              <a:t>‹#›</a:t>
            </a:fld>
            <a:endParaRPr lang="en-US"/>
          </a:p>
        </p:txBody>
      </p:sp>
    </p:spTree>
    <p:extLst>
      <p:ext uri="{BB962C8B-B14F-4D97-AF65-F5344CB8AC3E}">
        <p14:creationId xmlns:p14="http://schemas.microsoft.com/office/powerpoint/2010/main" val="908363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BFF2EF-5AB3-4ACC-A8B6-26CAC3A1151B}" type="datetimeFigureOut">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7A100A-F37B-4E9F-94D7-82AAD13D66CF}" type="slidenum">
              <a:rPr lang="en-US" smtClean="0"/>
              <a:t>‹#›</a:t>
            </a:fld>
            <a:endParaRPr lang="en-US"/>
          </a:p>
        </p:txBody>
      </p:sp>
    </p:spTree>
    <p:extLst>
      <p:ext uri="{BB962C8B-B14F-4D97-AF65-F5344CB8AC3E}">
        <p14:creationId xmlns:p14="http://schemas.microsoft.com/office/powerpoint/2010/main" val="1626938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BFF2EF-5AB3-4ACC-A8B6-26CAC3A1151B}" type="datetimeFigureOut">
              <a:rPr lang="en-US" smtClean="0"/>
              <a:t>3/9/2026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7A100A-F37B-4E9F-94D7-82AAD13D66CF}" type="slidenum">
              <a:rPr lang="en-US" smtClean="0"/>
              <a:t>‹#›</a:t>
            </a:fld>
            <a:endParaRPr lang="en-US"/>
          </a:p>
        </p:txBody>
      </p:sp>
    </p:spTree>
    <p:extLst>
      <p:ext uri="{BB962C8B-B14F-4D97-AF65-F5344CB8AC3E}">
        <p14:creationId xmlns:p14="http://schemas.microsoft.com/office/powerpoint/2010/main" val="2373785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BFF2EF-5AB3-4ACC-A8B6-26CAC3A1151B}" type="datetimeFigureOut">
              <a:rPr lang="en-US" smtClean="0"/>
              <a:t>3/9/2026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7A100A-F37B-4E9F-94D7-82AAD13D66CF}" type="slidenum">
              <a:rPr lang="en-US" smtClean="0"/>
              <a:t>‹#›</a:t>
            </a:fld>
            <a:endParaRPr lang="en-US"/>
          </a:p>
        </p:txBody>
      </p:sp>
    </p:spTree>
    <p:extLst>
      <p:ext uri="{BB962C8B-B14F-4D97-AF65-F5344CB8AC3E}">
        <p14:creationId xmlns:p14="http://schemas.microsoft.com/office/powerpoint/2010/main" val="1466945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BFF2EF-5AB3-4ACC-A8B6-26CAC3A1151B}" type="datetimeFigureOut">
              <a:rPr lang="en-US" smtClean="0"/>
              <a:t>3/9/2026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7A100A-F37B-4E9F-94D7-82AAD13D66CF}" type="slidenum">
              <a:rPr lang="en-US" smtClean="0"/>
              <a:t>‹#›</a:t>
            </a:fld>
            <a:endParaRPr lang="en-US"/>
          </a:p>
        </p:txBody>
      </p:sp>
    </p:spTree>
    <p:extLst>
      <p:ext uri="{BB962C8B-B14F-4D97-AF65-F5344CB8AC3E}">
        <p14:creationId xmlns:p14="http://schemas.microsoft.com/office/powerpoint/2010/main" val="4216822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BFF2EF-5AB3-4ACC-A8B6-26CAC3A1151B}" type="datetimeFigureOut">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7A100A-F37B-4E9F-94D7-82AAD13D66CF}" type="slidenum">
              <a:rPr lang="en-US" smtClean="0"/>
              <a:t>‹#›</a:t>
            </a:fld>
            <a:endParaRPr lang="en-US"/>
          </a:p>
        </p:txBody>
      </p:sp>
    </p:spTree>
    <p:extLst>
      <p:ext uri="{BB962C8B-B14F-4D97-AF65-F5344CB8AC3E}">
        <p14:creationId xmlns:p14="http://schemas.microsoft.com/office/powerpoint/2010/main" val="4022305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BFF2EF-5AB3-4ACC-A8B6-26CAC3A1151B}" type="datetimeFigureOut">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7A100A-F37B-4E9F-94D7-82AAD13D66CF}" type="slidenum">
              <a:rPr lang="en-US" smtClean="0"/>
              <a:t>‹#›</a:t>
            </a:fld>
            <a:endParaRPr lang="en-US"/>
          </a:p>
        </p:txBody>
      </p:sp>
    </p:spTree>
    <p:extLst>
      <p:ext uri="{BB962C8B-B14F-4D97-AF65-F5344CB8AC3E}">
        <p14:creationId xmlns:p14="http://schemas.microsoft.com/office/powerpoint/2010/main" val="3335772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CBFF2EF-5AB3-4ACC-A8B6-26CAC3A1151B}" type="datetimeFigureOut">
              <a:rPr lang="en-US" smtClean="0"/>
              <a:t>3/9/2026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17A100A-F37B-4E9F-94D7-82AAD13D66CF}" type="slidenum">
              <a:rPr lang="en-US" smtClean="0"/>
              <a:t>‹#›</a:t>
            </a:fld>
            <a:endParaRPr lang="en-US"/>
          </a:p>
        </p:txBody>
      </p:sp>
    </p:spTree>
    <p:extLst>
      <p:ext uri="{BB962C8B-B14F-4D97-AF65-F5344CB8AC3E}">
        <p14:creationId xmlns:p14="http://schemas.microsoft.com/office/powerpoint/2010/main" val="42819054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EA7F8-0589-421B-BF0D-5C12318470D2}"/>
              </a:ext>
            </a:extLst>
          </p:cNvPr>
          <p:cNvSpPr>
            <a:spLocks noGrp="1"/>
          </p:cNvSpPr>
          <p:nvPr>
            <p:ph type="ctrTitle"/>
          </p:nvPr>
        </p:nvSpPr>
        <p:spPr>
          <a:xfrm>
            <a:off x="147782" y="2475345"/>
            <a:ext cx="10279327" cy="2397597"/>
          </a:xfrm>
        </p:spPr>
        <p:txBody>
          <a:bodyPr>
            <a:normAutofit fontScale="90000"/>
          </a:bodyPr>
          <a:lstStyle/>
          <a:p>
            <a:pPr algn="ctr"/>
            <a:r>
              <a:rPr lang="en-US" sz="4000" dirty="0"/>
              <a:t> </a:t>
            </a:r>
            <a:br>
              <a:rPr lang="en-US" sz="4000" dirty="0"/>
            </a:br>
            <a:r>
              <a:rPr lang="en-US" sz="4000" dirty="0">
                <a:solidFill>
                  <a:schemeClr val="tx1"/>
                </a:solidFill>
              </a:rPr>
              <a:t>Planning For</a:t>
            </a:r>
            <a:br>
              <a:rPr lang="en-US" sz="4000" dirty="0">
                <a:solidFill>
                  <a:schemeClr val="tx1"/>
                </a:solidFill>
              </a:rPr>
            </a:br>
            <a:r>
              <a:rPr lang="en-US" sz="4000" dirty="0">
                <a:solidFill>
                  <a:schemeClr val="tx1"/>
                </a:solidFill>
              </a:rPr>
              <a:t>Solar Energy Projects</a:t>
            </a:r>
            <a:br>
              <a:rPr lang="en-US" sz="4000" dirty="0"/>
            </a:br>
            <a:br>
              <a:rPr lang="en-US" sz="4000" dirty="0"/>
            </a:br>
            <a:br>
              <a:rPr lang="en-US" sz="4000" dirty="0"/>
            </a:br>
            <a:br>
              <a:rPr lang="en-US" sz="4000" dirty="0"/>
            </a:br>
            <a:endParaRPr lang="en-US" sz="4000" dirty="0"/>
          </a:p>
        </p:txBody>
      </p:sp>
      <p:sp>
        <p:nvSpPr>
          <p:cNvPr id="3" name="Subtitle 2">
            <a:extLst>
              <a:ext uri="{FF2B5EF4-FFF2-40B4-BE49-F238E27FC236}">
                <a16:creationId xmlns:a16="http://schemas.microsoft.com/office/drawing/2014/main" id="{2FBEBA18-4B5D-4D0B-A62F-FE1465091F06}"/>
              </a:ext>
            </a:extLst>
          </p:cNvPr>
          <p:cNvSpPr>
            <a:spLocks noGrp="1"/>
          </p:cNvSpPr>
          <p:nvPr>
            <p:ph type="subTitle" idx="1"/>
          </p:nvPr>
        </p:nvSpPr>
        <p:spPr>
          <a:xfrm>
            <a:off x="1507067" y="4050832"/>
            <a:ext cx="7766936" cy="2593035"/>
          </a:xfrm>
        </p:spPr>
        <p:txBody>
          <a:bodyPr>
            <a:normAutofit/>
          </a:bodyPr>
          <a:lstStyle/>
          <a:p>
            <a:pPr algn="ctr">
              <a:lnSpc>
                <a:spcPct val="120000"/>
              </a:lnSpc>
              <a:spcBef>
                <a:spcPts val="0"/>
              </a:spcBef>
            </a:pPr>
            <a:r>
              <a:rPr lang="en-US" sz="3200" dirty="0">
                <a:solidFill>
                  <a:schemeClr val="accent2">
                    <a:lumMod val="75000"/>
                  </a:schemeClr>
                </a:solidFill>
              </a:rPr>
              <a:t>Robert H. McKertich, Esq.</a:t>
            </a:r>
          </a:p>
          <a:p>
            <a:pPr algn="ctr">
              <a:lnSpc>
                <a:spcPct val="120000"/>
              </a:lnSpc>
              <a:spcBef>
                <a:spcPts val="0"/>
              </a:spcBef>
            </a:pPr>
            <a:r>
              <a:rPr lang="en-US" sz="2000" dirty="0">
                <a:solidFill>
                  <a:schemeClr val="accent2">
                    <a:lumMod val="75000"/>
                  </a:schemeClr>
                </a:solidFill>
              </a:rPr>
              <a:t>The Law Office of Robert H. McKertich, PLLC</a:t>
            </a:r>
          </a:p>
          <a:p>
            <a:pPr algn="ctr">
              <a:lnSpc>
                <a:spcPct val="120000"/>
              </a:lnSpc>
              <a:spcBef>
                <a:spcPts val="0"/>
              </a:spcBef>
            </a:pPr>
            <a:r>
              <a:rPr lang="en-US" sz="2000" dirty="0">
                <a:solidFill>
                  <a:schemeClr val="accent2">
                    <a:lumMod val="75000"/>
                  </a:schemeClr>
                </a:solidFill>
              </a:rPr>
              <a:t>Bob@mckertichlaw.com</a:t>
            </a:r>
          </a:p>
          <a:p>
            <a:pPr algn="ctr">
              <a:lnSpc>
                <a:spcPct val="120000"/>
              </a:lnSpc>
              <a:spcBef>
                <a:spcPts val="0"/>
              </a:spcBef>
            </a:pPr>
            <a:endParaRPr lang="en-US" dirty="0">
              <a:solidFill>
                <a:schemeClr val="tx1"/>
              </a:solidFill>
            </a:endParaRPr>
          </a:p>
          <a:p>
            <a:pPr algn="ctr">
              <a:lnSpc>
                <a:spcPct val="120000"/>
              </a:lnSpc>
              <a:spcBef>
                <a:spcPts val="0"/>
              </a:spcBef>
            </a:pPr>
            <a:r>
              <a:rPr lang="en-US" dirty="0">
                <a:solidFill>
                  <a:schemeClr val="tx1"/>
                </a:solidFill>
              </a:rPr>
              <a:t> </a:t>
            </a:r>
          </a:p>
        </p:txBody>
      </p:sp>
    </p:spTree>
    <p:extLst>
      <p:ext uri="{BB962C8B-B14F-4D97-AF65-F5344CB8AC3E}">
        <p14:creationId xmlns:p14="http://schemas.microsoft.com/office/powerpoint/2010/main" val="1195492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8DBFB-D216-EE69-F747-F0807F08F983}"/>
              </a:ext>
            </a:extLst>
          </p:cNvPr>
          <p:cNvSpPr>
            <a:spLocks noGrp="1"/>
          </p:cNvSpPr>
          <p:nvPr>
            <p:ph type="title"/>
          </p:nvPr>
        </p:nvSpPr>
        <p:spPr/>
        <p:txBody>
          <a:bodyPr>
            <a:normAutofit/>
          </a:bodyPr>
          <a:lstStyle/>
          <a:p>
            <a:endParaRPr lang="en-US" sz="3200" dirty="0"/>
          </a:p>
        </p:txBody>
      </p:sp>
      <p:sp>
        <p:nvSpPr>
          <p:cNvPr id="3" name="Content Placeholder 2">
            <a:extLst>
              <a:ext uri="{FF2B5EF4-FFF2-40B4-BE49-F238E27FC236}">
                <a16:creationId xmlns:a16="http://schemas.microsoft.com/office/drawing/2014/main" id="{9CB741C8-A873-DD22-7CEB-73A715BA0CB9}"/>
              </a:ext>
            </a:extLst>
          </p:cNvPr>
          <p:cNvSpPr>
            <a:spLocks noGrp="1"/>
          </p:cNvSpPr>
          <p:nvPr>
            <p:ph idx="1"/>
          </p:nvPr>
        </p:nvSpPr>
        <p:spPr>
          <a:xfrm>
            <a:off x="677333" y="1365813"/>
            <a:ext cx="10989947" cy="5000263"/>
          </a:xfrm>
        </p:spPr>
        <p:txBody>
          <a:bodyPr>
            <a:normAutofit/>
          </a:bodyPr>
          <a:lstStyle/>
          <a:p>
            <a:pPr marL="0" indent="0">
              <a:buNone/>
            </a:pPr>
            <a:endParaRPr lang="en-US" sz="2400" i="1" dirty="0">
              <a:solidFill>
                <a:srgbClr val="FF0000"/>
              </a:solidFill>
              <a:latin typeface="Times New Roman" panose="02020603050405020304" pitchFamily="18" charset="0"/>
              <a:cs typeface="Times New Roman" panose="02020603050405020304" pitchFamily="18" charset="0"/>
            </a:endParaRPr>
          </a:p>
          <a:p>
            <a:pPr marL="0" indent="0" algn="ctr">
              <a:buNone/>
            </a:pPr>
            <a:r>
              <a:rPr lang="en-US" sz="2400" i="1" u="sng" dirty="0">
                <a:solidFill>
                  <a:srgbClr val="FF0000"/>
                </a:solidFill>
                <a:latin typeface="Times New Roman" panose="02020603050405020304" pitchFamily="18" charset="0"/>
                <a:cs typeface="Times New Roman" panose="02020603050405020304" pitchFamily="18" charset="0"/>
              </a:rPr>
              <a:t>CP Vestal LLC. v. The Town of Vestal</a:t>
            </a:r>
            <a:r>
              <a:rPr lang="en-US" sz="2400" i="1" dirty="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(Index No. EFCA2024003023), May 8, 2025  Litigated by Robert McKertich and Gina Middleton</a:t>
            </a:r>
          </a:p>
          <a:p>
            <a:pPr>
              <a:buFont typeface="Courier New" panose="02070309020205020404" pitchFamily="49" charset="0"/>
              <a:buChar char="o"/>
            </a:pPr>
            <a:r>
              <a:rPr lang="en-US" sz="2400" dirty="0">
                <a:solidFill>
                  <a:srgbClr val="FF0000"/>
                </a:solidFill>
                <a:latin typeface="Times New Roman" panose="02020603050405020304" pitchFamily="18" charset="0"/>
                <a:cs typeface="Times New Roman" panose="02020603050405020304" pitchFamily="18" charset="0"/>
              </a:rPr>
              <a:t>Solar developer challenged successive solar moratoria enacted by the Town.</a:t>
            </a:r>
          </a:p>
          <a:p>
            <a:pPr>
              <a:buFont typeface="Courier New" panose="02070309020205020404" pitchFamily="49" charset="0"/>
              <a:buChar char="o"/>
            </a:pPr>
            <a:r>
              <a:rPr lang="en-US" sz="2400" dirty="0">
                <a:solidFill>
                  <a:srgbClr val="FF0000"/>
                </a:solidFill>
                <a:latin typeface="Times New Roman" panose="02020603050405020304" pitchFamily="18" charset="0"/>
                <a:cs typeface="Times New Roman" panose="02020603050405020304" pitchFamily="18" charset="0"/>
              </a:rPr>
              <a:t>The Court found that the Town’s moratorium was a valid exercise of land use power.</a:t>
            </a:r>
          </a:p>
          <a:p>
            <a:pPr>
              <a:buFont typeface="Courier New" panose="02070309020205020404" pitchFamily="49" charset="0"/>
              <a:buChar char="o"/>
            </a:pPr>
            <a:r>
              <a:rPr lang="en-US" sz="2400" dirty="0">
                <a:solidFill>
                  <a:srgbClr val="FF0000"/>
                </a:solidFill>
                <a:latin typeface="Times New Roman" panose="02020603050405020304" pitchFamily="18" charset="0"/>
                <a:cs typeface="Times New Roman" panose="02020603050405020304" pitchFamily="18" charset="0"/>
              </a:rPr>
              <a:t>Under these particular facts, the successive moratoria was valid because the Town was actively engaged in the land use process.</a:t>
            </a:r>
          </a:p>
          <a:p>
            <a:pPr>
              <a:buFont typeface="Courier New" panose="02070309020205020404" pitchFamily="49" charset="0"/>
              <a:buChar char="o"/>
            </a:pPr>
            <a:r>
              <a:rPr lang="en-US" sz="2400" dirty="0">
                <a:solidFill>
                  <a:srgbClr val="FF0000"/>
                </a:solidFill>
                <a:latin typeface="Times New Roman" panose="02020603050405020304" pitchFamily="18" charset="0"/>
                <a:cs typeface="Times New Roman" panose="02020603050405020304" pitchFamily="18" charset="0"/>
              </a:rPr>
              <a:t>The “special facts exception” does not apply here.  The facts do not show that the Board acted in bad faith, targeted the applicant, or unduly delayed acting upon the application.</a:t>
            </a:r>
          </a:p>
        </p:txBody>
      </p:sp>
      <p:pic>
        <p:nvPicPr>
          <p:cNvPr id="5" name="Picture 4">
            <a:extLst>
              <a:ext uri="{FF2B5EF4-FFF2-40B4-BE49-F238E27FC236}">
                <a16:creationId xmlns:a16="http://schemas.microsoft.com/office/drawing/2014/main" id="{08668BE4-535F-6250-C91B-BC475E65EE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57756" y="143157"/>
            <a:ext cx="2114550" cy="1689100"/>
          </a:xfrm>
          <a:prstGeom prst="rect">
            <a:avLst/>
          </a:prstGeom>
          <a:noFill/>
          <a:ln>
            <a:noFill/>
          </a:ln>
        </p:spPr>
      </p:pic>
    </p:spTree>
    <p:extLst>
      <p:ext uri="{BB962C8B-B14F-4D97-AF65-F5344CB8AC3E}">
        <p14:creationId xmlns:p14="http://schemas.microsoft.com/office/powerpoint/2010/main" val="344020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47788-F166-4E33-A86E-C98ACC43C7B9}"/>
              </a:ext>
            </a:extLst>
          </p:cNvPr>
          <p:cNvSpPr>
            <a:spLocks noGrp="1"/>
          </p:cNvSpPr>
          <p:nvPr>
            <p:ph type="title"/>
          </p:nvPr>
        </p:nvSpPr>
        <p:spPr>
          <a:xfrm>
            <a:off x="677334" y="609600"/>
            <a:ext cx="8596668" cy="1027471"/>
          </a:xfrm>
        </p:spPr>
        <p:txBody>
          <a:bodyPr>
            <a:normAutofit/>
          </a:bodyPr>
          <a:lstStyle/>
          <a:p>
            <a:r>
              <a:rPr lang="en-US" sz="3400" dirty="0">
                <a:solidFill>
                  <a:schemeClr val="tx1"/>
                </a:solidFill>
              </a:rPr>
              <a:t>Step #2: Update Your Comprehensive Plan</a:t>
            </a:r>
          </a:p>
        </p:txBody>
      </p:sp>
      <p:sp>
        <p:nvSpPr>
          <p:cNvPr id="3" name="Content Placeholder 2">
            <a:extLst>
              <a:ext uri="{FF2B5EF4-FFF2-40B4-BE49-F238E27FC236}">
                <a16:creationId xmlns:a16="http://schemas.microsoft.com/office/drawing/2014/main" id="{130385E8-0656-44C2-990A-C542127F6C13}"/>
              </a:ext>
            </a:extLst>
          </p:cNvPr>
          <p:cNvSpPr>
            <a:spLocks noGrp="1"/>
          </p:cNvSpPr>
          <p:nvPr>
            <p:ph idx="1"/>
          </p:nvPr>
        </p:nvSpPr>
        <p:spPr>
          <a:xfrm>
            <a:off x="677334" y="1386349"/>
            <a:ext cx="8596668" cy="5161936"/>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Comprehensive Plan is a broad-based planning document, which identifies the characteristics and goals of a municipality.</a:t>
            </a:r>
          </a:p>
          <a:p>
            <a:pPr marL="0" marR="0" lvl="0" indent="0">
              <a:lnSpc>
                <a:spcPct val="107000"/>
              </a:lnSpc>
              <a:spcBef>
                <a:spcPts val="0"/>
              </a:spcBef>
              <a:spcAft>
                <a:spcPts val="0"/>
              </a:spcAft>
              <a:buNone/>
            </a:pP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Many Comprehensive Plans either do not address solar development at all, provide vague statements, or are outdated.</a:t>
            </a:r>
          </a:p>
          <a:p>
            <a:pPr marL="0" marR="0" lvl="0" indent="0">
              <a:lnSpc>
                <a:spcPct val="107000"/>
              </a:lnSpc>
              <a:spcBef>
                <a:spcPts val="0"/>
              </a:spcBef>
              <a:spcAft>
                <a:spcPts val="0"/>
              </a:spcAft>
              <a:buNone/>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4BAC5E7-4C02-4D98-9AC8-CC1C2F13E612}"/>
              </a:ext>
            </a:extLst>
          </p:cNvPr>
          <p:cNvPicPr>
            <a:picLocks noChangeAspect="1"/>
          </p:cNvPicPr>
          <p:nvPr/>
        </p:nvPicPr>
        <p:blipFill>
          <a:blip r:embed="rId2"/>
          <a:stretch>
            <a:fillRect/>
          </a:stretch>
        </p:blipFill>
        <p:spPr>
          <a:xfrm>
            <a:off x="3092274" y="1386349"/>
            <a:ext cx="3766788" cy="3229338"/>
          </a:xfrm>
          <a:prstGeom prst="rect">
            <a:avLst/>
          </a:prstGeom>
        </p:spPr>
      </p:pic>
    </p:spTree>
    <p:extLst>
      <p:ext uri="{BB962C8B-B14F-4D97-AF65-F5344CB8AC3E}">
        <p14:creationId xmlns:p14="http://schemas.microsoft.com/office/powerpoint/2010/main" val="292932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05263-4451-4A0E-8C3B-E2A7FFFED133}"/>
              </a:ext>
            </a:extLst>
          </p:cNvPr>
          <p:cNvSpPr>
            <a:spLocks noGrp="1"/>
          </p:cNvSpPr>
          <p:nvPr>
            <p:ph type="title"/>
          </p:nvPr>
        </p:nvSpPr>
        <p:spPr>
          <a:xfrm>
            <a:off x="677333" y="609600"/>
            <a:ext cx="10075547" cy="1010856"/>
          </a:xfrm>
        </p:spPr>
        <p:txBody>
          <a:bodyPr>
            <a:normAutofit fontScale="90000"/>
          </a:bodyPr>
          <a:lstStyle/>
          <a:p>
            <a:r>
              <a:rPr lang="en-US" dirty="0">
                <a:solidFill>
                  <a:schemeClr val="tx1"/>
                </a:solidFill>
              </a:rPr>
              <a:t>Step</a:t>
            </a:r>
            <a:r>
              <a:rPr lang="en-US" sz="3600" dirty="0">
                <a:solidFill>
                  <a:schemeClr val="tx1"/>
                </a:solidFill>
              </a:rPr>
              <a:t> #2: Update Your Comprehensive Plan (Cont.)</a:t>
            </a:r>
            <a:endParaRPr lang="en-US" dirty="0">
              <a:solidFill>
                <a:schemeClr val="tx1"/>
              </a:solidFill>
            </a:endParaRPr>
          </a:p>
        </p:txBody>
      </p:sp>
      <p:sp>
        <p:nvSpPr>
          <p:cNvPr id="3" name="Content Placeholder 2">
            <a:extLst>
              <a:ext uri="{FF2B5EF4-FFF2-40B4-BE49-F238E27FC236}">
                <a16:creationId xmlns:a16="http://schemas.microsoft.com/office/drawing/2014/main" id="{DDA4B1F9-835F-454A-91EE-1377043618BF}"/>
              </a:ext>
            </a:extLst>
          </p:cNvPr>
          <p:cNvSpPr>
            <a:spLocks noGrp="1"/>
          </p:cNvSpPr>
          <p:nvPr>
            <p:ph idx="1"/>
          </p:nvPr>
        </p:nvSpPr>
        <p:spPr>
          <a:xfrm>
            <a:off x="677333" y="2118167"/>
            <a:ext cx="9867203" cy="4514127"/>
          </a:xfrm>
        </p:spPr>
        <p:txBody>
          <a:bodyPr>
            <a:normAutofit/>
          </a:bodyPr>
          <a:lstStyle/>
          <a:p>
            <a:pPr marL="0" marR="0" lvl="0" indent="0">
              <a:lnSpc>
                <a:spcPct val="107000"/>
              </a:lnSpc>
              <a:spcBef>
                <a:spcPts val="0"/>
              </a:spcBef>
              <a:spcAft>
                <a:spcPts val="0"/>
              </a:spcAft>
              <a:buNone/>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Comprehensive Plans should be updated to identify how solar development fits within the character and goals of </a:t>
            </a:r>
            <a:r>
              <a:rPr lang="en-US"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your specific </a:t>
            </a:r>
            <a:r>
              <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community.</a:t>
            </a:r>
          </a:p>
          <a:p>
            <a:pPr marL="0" marR="0" lvl="0" indent="0">
              <a:lnSpc>
                <a:spcPct val="107000"/>
              </a:lnSpc>
              <a:spcBef>
                <a:spcPts val="0"/>
              </a:spcBef>
              <a:spcAft>
                <a:spcPts val="0"/>
              </a:spcAft>
              <a:buNone/>
            </a:pP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Any subsequent solar laws will need to be consistent with the Comprehensive Plan.</a:t>
            </a:r>
          </a:p>
          <a:p>
            <a:pPr marL="0" marR="0" lvl="0" indent="0">
              <a:lnSpc>
                <a:spcPct val="107000"/>
              </a:lnSpc>
              <a:spcBef>
                <a:spcPts val="0"/>
              </a:spcBef>
              <a:spcAft>
                <a:spcPts val="0"/>
              </a:spcAft>
              <a:buNone/>
            </a:pPr>
            <a:endParaRPr lang="en-US"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Picture 3">
            <a:extLst>
              <a:ext uri="{FF2B5EF4-FFF2-40B4-BE49-F238E27FC236}">
                <a16:creationId xmlns:a16="http://schemas.microsoft.com/office/drawing/2014/main" id="{39D38C0B-D336-5294-2851-268A0EFEA620}"/>
              </a:ext>
            </a:extLst>
          </p:cNvPr>
          <p:cNvPicPr>
            <a:picLocks noChangeAspect="1"/>
          </p:cNvPicPr>
          <p:nvPr/>
        </p:nvPicPr>
        <p:blipFill>
          <a:blip r:embed="rId2"/>
          <a:stretch>
            <a:fillRect/>
          </a:stretch>
        </p:blipFill>
        <p:spPr>
          <a:xfrm>
            <a:off x="3092274" y="1386349"/>
            <a:ext cx="3766788" cy="3229338"/>
          </a:xfrm>
          <a:prstGeom prst="rect">
            <a:avLst/>
          </a:prstGeom>
        </p:spPr>
      </p:pic>
    </p:spTree>
    <p:extLst>
      <p:ext uri="{BB962C8B-B14F-4D97-AF65-F5344CB8AC3E}">
        <p14:creationId xmlns:p14="http://schemas.microsoft.com/office/powerpoint/2010/main" val="322843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94DA0-99A8-40AC-7F79-4B68B2DA8A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CCB9A0-F74B-F20A-FEC3-D862ADD177FD}"/>
              </a:ext>
            </a:extLst>
          </p:cNvPr>
          <p:cNvSpPr>
            <a:spLocks noGrp="1"/>
          </p:cNvSpPr>
          <p:nvPr>
            <p:ph type="title"/>
          </p:nvPr>
        </p:nvSpPr>
        <p:spPr>
          <a:xfrm>
            <a:off x="677333" y="609600"/>
            <a:ext cx="9774605" cy="1010856"/>
          </a:xfrm>
        </p:spPr>
        <p:txBody>
          <a:bodyPr>
            <a:normAutofit fontScale="90000"/>
          </a:bodyPr>
          <a:lstStyle/>
          <a:p>
            <a:r>
              <a:rPr lang="en-US" dirty="0">
                <a:solidFill>
                  <a:schemeClr val="tx1"/>
                </a:solidFill>
              </a:rPr>
              <a:t>Step</a:t>
            </a:r>
            <a:r>
              <a:rPr lang="en-US" sz="3600" dirty="0">
                <a:solidFill>
                  <a:schemeClr val="tx1"/>
                </a:solidFill>
              </a:rPr>
              <a:t> #2: Update Your Comprehensive Plan (Cont.)</a:t>
            </a:r>
            <a:endParaRPr lang="en-US" dirty="0">
              <a:solidFill>
                <a:schemeClr val="tx1"/>
              </a:solidFill>
            </a:endParaRPr>
          </a:p>
        </p:txBody>
      </p:sp>
      <p:sp>
        <p:nvSpPr>
          <p:cNvPr id="3" name="Content Placeholder 2">
            <a:extLst>
              <a:ext uri="{FF2B5EF4-FFF2-40B4-BE49-F238E27FC236}">
                <a16:creationId xmlns:a16="http://schemas.microsoft.com/office/drawing/2014/main" id="{E2109CE2-0395-F150-9C24-7D4CBD7CA2B2}"/>
              </a:ext>
            </a:extLst>
          </p:cNvPr>
          <p:cNvSpPr>
            <a:spLocks noGrp="1"/>
          </p:cNvSpPr>
          <p:nvPr>
            <p:ph idx="1"/>
          </p:nvPr>
        </p:nvSpPr>
        <p:spPr>
          <a:xfrm>
            <a:off x="492138" y="1377386"/>
            <a:ext cx="10631133" cy="5034987"/>
          </a:xfrm>
        </p:spPr>
        <p:txBody>
          <a:bodyPr>
            <a:normAutofit/>
          </a:bodyPr>
          <a:lstStyle/>
          <a:p>
            <a:pPr marL="0" indent="0">
              <a:spcBef>
                <a:spcPts val="0"/>
              </a:spcBef>
              <a:buNone/>
            </a:pPr>
            <a:endParaRPr lang="en-US" sz="2400" i="1" dirty="0">
              <a:solidFill>
                <a:schemeClr val="tx1"/>
              </a:solidFill>
              <a:latin typeface="Times New Roman" panose="02020603050405020304" pitchFamily="18" charset="0"/>
              <a:cs typeface="Times New Roman" panose="02020603050405020304" pitchFamily="18" charset="0"/>
            </a:endParaRPr>
          </a:p>
          <a:p>
            <a:pPr marL="0" indent="0" algn="ctr">
              <a:spcBef>
                <a:spcPts val="0"/>
              </a:spcBef>
              <a:buNone/>
            </a:pPr>
            <a:r>
              <a:rPr lang="en-US" sz="2400" b="1" dirty="0">
                <a:solidFill>
                  <a:schemeClr val="tx1"/>
                </a:solidFill>
                <a:latin typeface="Times New Roman" panose="02020603050405020304" pitchFamily="18" charset="0"/>
                <a:cs typeface="Times New Roman" panose="02020603050405020304" pitchFamily="18" charset="0"/>
              </a:rPr>
              <a:t>Start with the Town Board</a:t>
            </a:r>
            <a:r>
              <a:rPr lang="en-US" sz="2400" dirty="0">
                <a:solidFill>
                  <a:schemeClr val="tx1"/>
                </a:solidFill>
                <a:latin typeface="Times New Roman" panose="02020603050405020304" pitchFamily="18" charset="0"/>
                <a:cs typeface="Times New Roman" panose="02020603050405020304" pitchFamily="18" charset="0"/>
              </a:rPr>
              <a:t>	</a:t>
            </a:r>
          </a:p>
          <a:p>
            <a:pPr marL="0" indent="0" algn="ctr">
              <a:spcBef>
                <a:spcPts val="0"/>
              </a:spcBef>
              <a:buNone/>
            </a:pPr>
            <a:endParaRPr lang="en-US" sz="2400" dirty="0">
              <a:solidFill>
                <a:schemeClr val="tx1"/>
              </a:solidFill>
              <a:latin typeface="Times New Roman" panose="02020603050405020304" pitchFamily="18" charset="0"/>
              <a:cs typeface="Times New Roman" panose="02020603050405020304" pitchFamily="18" charset="0"/>
            </a:endParaRPr>
          </a:p>
          <a:p>
            <a:pPr>
              <a:spcBef>
                <a:spcPts val="0"/>
              </a:spcBef>
            </a:pPr>
            <a:r>
              <a:rPr lang="en-US" sz="2400" u="sng"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Town Board Establishes a Special Board</a:t>
            </a:r>
            <a:r>
              <a:rPr lang="en-US" sz="2400"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 The Town Board adopts a Resolution creating a Special Board and directing the Special Board to prepare an Amendment to the Comprehensive Plan regarding solar development.  At least one member of the Special Board must also be a member of the Planning Board.</a:t>
            </a:r>
          </a:p>
          <a:p>
            <a:pPr marL="0" indent="0">
              <a:spcBef>
                <a:spcPts val="0"/>
              </a:spcBef>
              <a:buNone/>
            </a:pPr>
            <a:endParaRPr lang="en-US" sz="2400" kern="100" dirty="0">
              <a:solidFill>
                <a:schemeClr val="tx1"/>
              </a:solidFill>
              <a:latin typeface="Aptos" panose="020B0004020202020204" pitchFamily="34" charset="0"/>
              <a:ea typeface="Aptos" panose="020B0004020202020204" pitchFamily="34" charset="0"/>
              <a:cs typeface="Times New Roman" panose="02020603050405020304" pitchFamily="18" charset="0"/>
            </a:endParaRPr>
          </a:p>
          <a:p>
            <a:pPr marL="0" indent="0">
              <a:spcBef>
                <a:spcPts val="0"/>
              </a:spcBef>
              <a:buNone/>
            </a:pPr>
            <a:endParaRPr lang="en-US" sz="2400"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endParaRPr>
          </a:p>
          <a:p>
            <a:pPr marL="0" indent="0">
              <a:buNone/>
            </a:pP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798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1321C-B0C3-C08C-2EAA-87325D3517EF}"/>
              </a:ext>
            </a:extLst>
          </p:cNvPr>
          <p:cNvSpPr>
            <a:spLocks noGrp="1"/>
          </p:cNvSpPr>
          <p:nvPr>
            <p:ph type="title"/>
          </p:nvPr>
        </p:nvSpPr>
        <p:spPr>
          <a:xfrm>
            <a:off x="677334" y="609600"/>
            <a:ext cx="10260742" cy="1320800"/>
          </a:xfrm>
        </p:spPr>
        <p:txBody>
          <a:bodyPr/>
          <a:lstStyle/>
          <a:p>
            <a:r>
              <a:rPr lang="en-US" sz="3200" dirty="0">
                <a:solidFill>
                  <a:prstClr val="black"/>
                </a:solidFill>
                <a:latin typeface="Trebuchet MS" panose="020B0603020202020204"/>
              </a:rPr>
              <a:t>Step</a:t>
            </a:r>
            <a:r>
              <a:rPr kumimoji="0" lang="en-US" sz="3200" b="0" i="0" u="none" strike="noStrike" kern="1200" cap="none" spc="0" normalizeH="0" baseline="0" noProof="0" dirty="0">
                <a:ln>
                  <a:noFill/>
                </a:ln>
                <a:solidFill>
                  <a:prstClr val="black"/>
                </a:solidFill>
                <a:effectLst/>
                <a:uLnTx/>
                <a:uFillTx/>
                <a:latin typeface="Trebuchet MS" panose="020B0603020202020204"/>
                <a:ea typeface="+mj-ea"/>
                <a:cs typeface="+mj-cs"/>
              </a:rPr>
              <a:t> #2: Update Your Comprehensive Plan (Cont.)</a:t>
            </a:r>
            <a:endParaRPr lang="en-US" dirty="0"/>
          </a:p>
        </p:txBody>
      </p:sp>
      <p:sp>
        <p:nvSpPr>
          <p:cNvPr id="3" name="Content Placeholder 2">
            <a:extLst>
              <a:ext uri="{FF2B5EF4-FFF2-40B4-BE49-F238E27FC236}">
                <a16:creationId xmlns:a16="http://schemas.microsoft.com/office/drawing/2014/main" id="{D2489F74-3215-C37D-53CE-B57AA83FD0B3}"/>
              </a:ext>
            </a:extLst>
          </p:cNvPr>
          <p:cNvSpPr>
            <a:spLocks noGrp="1"/>
          </p:cNvSpPr>
          <p:nvPr>
            <p:ph idx="1"/>
          </p:nvPr>
        </p:nvSpPr>
        <p:spPr>
          <a:xfrm>
            <a:off x="677334" y="1481559"/>
            <a:ext cx="10260742" cy="5000264"/>
          </a:xfrm>
        </p:spPr>
        <p:txBody>
          <a:bodyPr>
            <a:normAutofit fontScale="92500" lnSpcReduction="10000"/>
          </a:bodyPr>
          <a:lstStyle/>
          <a:p>
            <a:pPr>
              <a:spcBef>
                <a:spcPts val="0"/>
              </a:spcBef>
            </a:pPr>
            <a:endParaRPr lang="en-US" sz="2400" u="sng"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p>
            <a:pPr marL="114300" indent="0" algn="ctr">
              <a:spcBef>
                <a:spcPts val="0"/>
              </a:spcBef>
              <a:buNone/>
            </a:pPr>
            <a:r>
              <a:rPr lang="en-US" sz="2400" b="1"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Then to the Special Board</a:t>
            </a:r>
          </a:p>
          <a:p>
            <a:pPr>
              <a:spcBef>
                <a:spcPts val="0"/>
              </a:spcBef>
            </a:pPr>
            <a:endParaRPr lang="en-US" sz="2400" u="sng"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pPr>
            <a:r>
              <a:rPr lang="en-US" sz="2400" u="sng"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Special Board Meetings/Hearings</a:t>
            </a:r>
            <a:r>
              <a:rPr lang="en-US" sz="2400"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 The Special Board holds several meetings and one or more public hearings, as it deems necessary to assure public participation.</a:t>
            </a:r>
          </a:p>
          <a:p>
            <a:pPr>
              <a:spcBef>
                <a:spcPts val="0"/>
              </a:spcBef>
            </a:pPr>
            <a:endParaRPr lang="en-US" sz="2400" u="sng" dirty="0">
              <a:solidFill>
                <a:schemeClr val="tx1"/>
              </a:solidFill>
              <a:latin typeface="Times New Roman" panose="02020603050405020304" pitchFamily="18" charset="0"/>
              <a:cs typeface="Times New Roman" panose="02020603050405020304" pitchFamily="18" charset="0"/>
            </a:endParaRPr>
          </a:p>
          <a:p>
            <a:pPr>
              <a:spcBef>
                <a:spcPts val="0"/>
              </a:spcBef>
            </a:pPr>
            <a:r>
              <a:rPr lang="en-US" sz="2400" u="sng" dirty="0">
                <a:solidFill>
                  <a:schemeClr val="tx1"/>
                </a:solidFill>
                <a:latin typeface="Times New Roman" panose="02020603050405020304" pitchFamily="18" charset="0"/>
                <a:cs typeface="Times New Roman" panose="02020603050405020304" pitchFamily="18" charset="0"/>
              </a:rPr>
              <a:t>Special Board Drafts the Amendment</a:t>
            </a:r>
            <a:r>
              <a:rPr lang="en-US" sz="2400" dirty="0">
                <a:solidFill>
                  <a:schemeClr val="tx1"/>
                </a:solidFill>
                <a:latin typeface="Times New Roman" panose="02020603050405020304" pitchFamily="18" charset="0"/>
                <a:cs typeface="Times New Roman" panose="02020603050405020304" pitchFamily="18" charset="0"/>
              </a:rPr>
              <a:t>: The Special Board drafts an Amendment to the Comprehensive Plan.</a:t>
            </a:r>
          </a:p>
          <a:p>
            <a:pPr marL="0" indent="0">
              <a:spcBef>
                <a:spcPts val="0"/>
              </a:spcBef>
              <a:buNone/>
            </a:pPr>
            <a:endParaRPr lang="en-US" sz="2400" u="sng"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pPr>
            <a:r>
              <a:rPr lang="en-US" sz="2400" u="sng"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Referral to the Planning Board</a:t>
            </a:r>
            <a:r>
              <a:rPr lang="en-US" sz="24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The Special Board may refer the Amendment to the Planning Board for review and recommendation before action by the Town Board.</a:t>
            </a:r>
          </a:p>
          <a:p>
            <a:pPr marL="0" indent="0">
              <a:spcBef>
                <a:spcPts val="0"/>
              </a:spcBef>
              <a:buNone/>
            </a:pPr>
            <a:endParaRPr lang="en-US" sz="24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pPr>
            <a:r>
              <a:rPr lang="en-US" sz="2400" u="sng"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Special Board Recommended Approval</a:t>
            </a:r>
            <a:r>
              <a:rPr lang="en-US" sz="24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The Special Board adopts a Resolution recommending approval of the proposed Amendment to the Comprehensive Plan.  That recommendation is sent to the Town Board.</a:t>
            </a:r>
          </a:p>
          <a:p>
            <a:pPr marL="114300" indent="0" algn="ctr">
              <a:spcBef>
                <a:spcPts val="0"/>
              </a:spcBef>
              <a:buNone/>
            </a:pPr>
            <a:endParaRPr lang="en-US" sz="24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67066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28129-1B37-7EEE-9170-DAB293B1A5ED}"/>
              </a:ext>
            </a:extLst>
          </p:cNvPr>
          <p:cNvSpPr>
            <a:spLocks noGrp="1"/>
          </p:cNvSpPr>
          <p:nvPr>
            <p:ph type="title"/>
          </p:nvPr>
        </p:nvSpPr>
        <p:spPr>
          <a:xfrm>
            <a:off x="677333" y="609600"/>
            <a:ext cx="10689006" cy="1320800"/>
          </a:xfrm>
        </p:spPr>
        <p:txBody>
          <a:bodyPr/>
          <a:lstStyle/>
          <a:p>
            <a:r>
              <a:rPr lang="en-US" dirty="0">
                <a:solidFill>
                  <a:prstClr val="black"/>
                </a:solidFill>
              </a:rPr>
              <a:t>Step #2: Update Your Comprehensive Plan (Cont.)</a:t>
            </a:r>
            <a:endParaRPr lang="en-US" dirty="0"/>
          </a:p>
        </p:txBody>
      </p:sp>
      <p:sp>
        <p:nvSpPr>
          <p:cNvPr id="3" name="Content Placeholder 2">
            <a:extLst>
              <a:ext uri="{FF2B5EF4-FFF2-40B4-BE49-F238E27FC236}">
                <a16:creationId xmlns:a16="http://schemas.microsoft.com/office/drawing/2014/main" id="{D9362894-03EC-D984-6E0F-BE0285834CFB}"/>
              </a:ext>
            </a:extLst>
          </p:cNvPr>
          <p:cNvSpPr>
            <a:spLocks noGrp="1"/>
          </p:cNvSpPr>
          <p:nvPr>
            <p:ph idx="1"/>
          </p:nvPr>
        </p:nvSpPr>
        <p:spPr>
          <a:xfrm>
            <a:off x="677334" y="2106592"/>
            <a:ext cx="10561684" cy="4467827"/>
          </a:xfrm>
        </p:spPr>
        <p:txBody>
          <a:bodyPr>
            <a:normAutofit/>
          </a:bodyPr>
          <a:lstStyle/>
          <a:p>
            <a:pPr marL="114300" indent="0" algn="ctr">
              <a:spcBef>
                <a:spcPts val="0"/>
              </a:spcBef>
              <a:buNone/>
            </a:pPr>
            <a:r>
              <a:rPr lang="en-US" sz="2200" b="1"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Back to the Town Board</a:t>
            </a:r>
          </a:p>
          <a:p>
            <a:pPr>
              <a:spcBef>
                <a:spcPts val="0"/>
              </a:spcBef>
            </a:pPr>
            <a:endParaRPr lang="en-US" sz="2200" u="sng"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pPr>
            <a:r>
              <a:rPr lang="en-US" sz="2200" u="sng"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Referral to the County</a:t>
            </a:r>
            <a:r>
              <a:rPr lang="en-US" sz="2200"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 The Town Board refers the Amendment of the Comprehensive Plan to the County Planning Department for a GML 239-m review. </a:t>
            </a:r>
          </a:p>
          <a:p>
            <a:pPr>
              <a:spcBef>
                <a:spcPts val="0"/>
              </a:spcBef>
            </a:pPr>
            <a:endParaRPr lang="en-US" sz="2200" u="sng"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pPr>
            <a:r>
              <a:rPr lang="en-US" sz="2200" u="sng"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Public Hearing</a:t>
            </a:r>
            <a:r>
              <a:rPr lang="en-US" sz="22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Within 90 days after receiving the proposed Amendment to the Comprehensive Plan, the Town Board must hold a public hearing.</a:t>
            </a:r>
          </a:p>
          <a:p>
            <a:pPr marL="457200" marR="0">
              <a:lnSpc>
                <a:spcPct val="110000"/>
              </a:lnSpc>
              <a:spcBef>
                <a:spcPts val="0"/>
              </a:spcBef>
              <a:buNone/>
            </a:pPr>
            <a:r>
              <a:rPr lang="en-US" sz="22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p>
          <a:p>
            <a:pPr>
              <a:lnSpc>
                <a:spcPct val="110000"/>
              </a:lnSpc>
              <a:spcBef>
                <a:spcPts val="0"/>
              </a:spcBef>
            </a:pPr>
            <a:r>
              <a:rPr lang="en-US" sz="2200" u="sng"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SEQR Review</a:t>
            </a:r>
            <a:r>
              <a:rPr lang="en-US" sz="22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The Town Board must declare lead agency under SEQR and conduct a SEQR environmental review with regard to the Amendment to the Comprehensive Plan.</a:t>
            </a:r>
          </a:p>
          <a:p>
            <a:pPr marL="0" marR="0">
              <a:lnSpc>
                <a:spcPct val="110000"/>
              </a:lnSpc>
              <a:spcBef>
                <a:spcPts val="0"/>
              </a:spcBef>
              <a:buNone/>
            </a:pPr>
            <a:r>
              <a:rPr lang="en-US" sz="2200" kern="1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97201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BA1C7-E198-57F7-1881-705F4600BF76}"/>
              </a:ext>
            </a:extLst>
          </p:cNvPr>
          <p:cNvSpPr>
            <a:spLocks noGrp="1"/>
          </p:cNvSpPr>
          <p:nvPr>
            <p:ph type="title"/>
          </p:nvPr>
        </p:nvSpPr>
        <p:spPr>
          <a:xfrm>
            <a:off x="677333" y="609600"/>
            <a:ext cx="10932075" cy="1320800"/>
          </a:xfrm>
        </p:spPr>
        <p:txBody>
          <a:bodyPr/>
          <a:lstStyle/>
          <a:p>
            <a:r>
              <a:rPr lang="en-US" dirty="0">
                <a:solidFill>
                  <a:prstClr val="black"/>
                </a:solidFill>
              </a:rPr>
              <a:t>Step #2: Update Your Comprehensive Plan (Cont.)</a:t>
            </a:r>
            <a:endParaRPr lang="en-US" dirty="0"/>
          </a:p>
        </p:txBody>
      </p:sp>
      <p:sp>
        <p:nvSpPr>
          <p:cNvPr id="3" name="Content Placeholder 2">
            <a:extLst>
              <a:ext uri="{FF2B5EF4-FFF2-40B4-BE49-F238E27FC236}">
                <a16:creationId xmlns:a16="http://schemas.microsoft.com/office/drawing/2014/main" id="{CF59EC57-CADC-03B1-C8A5-6E9D92C6B2BE}"/>
              </a:ext>
            </a:extLst>
          </p:cNvPr>
          <p:cNvSpPr>
            <a:spLocks noGrp="1"/>
          </p:cNvSpPr>
          <p:nvPr>
            <p:ph idx="1"/>
          </p:nvPr>
        </p:nvSpPr>
        <p:spPr>
          <a:xfrm>
            <a:off x="677333" y="2160589"/>
            <a:ext cx="10515385" cy="3880773"/>
          </a:xfrm>
        </p:spPr>
        <p:txBody>
          <a:bodyPr/>
          <a:lstStyle/>
          <a:p>
            <a:pPr>
              <a:lnSpc>
                <a:spcPct val="110000"/>
              </a:lnSpc>
              <a:spcBef>
                <a:spcPts val="0"/>
              </a:spcBef>
            </a:pPr>
            <a:r>
              <a:rPr lang="en-US" sz="2200" u="sng"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Approval</a:t>
            </a:r>
            <a:r>
              <a:rPr lang="en-US" sz="2200"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 The Town Board adopts a Resolution approving the Amendment to the Comprehensive Plan.</a:t>
            </a:r>
          </a:p>
          <a:p>
            <a:pPr marL="457200" marR="0">
              <a:lnSpc>
                <a:spcPct val="110000"/>
              </a:lnSpc>
              <a:spcBef>
                <a:spcPts val="0"/>
              </a:spcBef>
              <a:buNone/>
            </a:pPr>
            <a:r>
              <a:rPr lang="en-US" sz="2200"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 </a:t>
            </a:r>
          </a:p>
          <a:p>
            <a:pPr>
              <a:lnSpc>
                <a:spcPct val="110000"/>
              </a:lnSpc>
              <a:spcBef>
                <a:spcPts val="0"/>
              </a:spcBef>
            </a:pPr>
            <a:r>
              <a:rPr lang="en-US" sz="2200" u="sng"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Filing</a:t>
            </a:r>
            <a:r>
              <a:rPr lang="en-US" sz="2200"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 The Amendment to the Comprehensive Plan must be filed in the office of the Town Clerk and County Planning Department.</a:t>
            </a:r>
          </a:p>
          <a:p>
            <a:pPr marL="457200" marR="0">
              <a:lnSpc>
                <a:spcPct val="110000"/>
              </a:lnSpc>
              <a:spcBef>
                <a:spcPts val="0"/>
              </a:spcBef>
              <a:buNone/>
            </a:pPr>
            <a:r>
              <a:rPr lang="en-US" sz="2200"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 </a:t>
            </a:r>
          </a:p>
          <a:p>
            <a:pPr>
              <a:lnSpc>
                <a:spcPct val="110000"/>
              </a:lnSpc>
              <a:spcBef>
                <a:spcPts val="0"/>
              </a:spcBef>
            </a:pPr>
            <a:r>
              <a:rPr lang="en-US" sz="2200" u="sng"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Local Laws</a:t>
            </a:r>
            <a:r>
              <a:rPr lang="en-US" sz="2200"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 Following the adoption of the Amendment to the Comprehensive Plan, the Town Board must then update its local laws to be consistent with the Amendment to the Comprehensive Plan.</a:t>
            </a:r>
          </a:p>
          <a:p>
            <a:endParaRPr lang="en-US" dirty="0"/>
          </a:p>
        </p:txBody>
      </p:sp>
    </p:spTree>
    <p:extLst>
      <p:ext uri="{BB962C8B-B14F-4D97-AF65-F5344CB8AC3E}">
        <p14:creationId xmlns:p14="http://schemas.microsoft.com/office/powerpoint/2010/main" val="419101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0BCBD-3425-F76F-2492-B95CF5F62B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4C04D3-020C-2A16-70C3-BA64CEF9D4E9}"/>
              </a:ext>
            </a:extLst>
          </p:cNvPr>
          <p:cNvSpPr>
            <a:spLocks noGrp="1"/>
          </p:cNvSpPr>
          <p:nvPr>
            <p:ph type="title"/>
          </p:nvPr>
        </p:nvSpPr>
        <p:spPr>
          <a:xfrm>
            <a:off x="677333" y="609600"/>
            <a:ext cx="10932075" cy="1320800"/>
          </a:xfrm>
        </p:spPr>
        <p:txBody>
          <a:bodyPr/>
          <a:lstStyle/>
          <a:p>
            <a:r>
              <a:rPr lang="en-US" dirty="0">
                <a:solidFill>
                  <a:prstClr val="black"/>
                </a:solidFill>
              </a:rPr>
              <a:t>Step #2: Update Your Comprehensive Plan (Cont.)</a:t>
            </a:r>
            <a:endParaRPr lang="en-US" dirty="0"/>
          </a:p>
        </p:txBody>
      </p:sp>
      <p:sp>
        <p:nvSpPr>
          <p:cNvPr id="3" name="Content Placeholder 2">
            <a:extLst>
              <a:ext uri="{FF2B5EF4-FFF2-40B4-BE49-F238E27FC236}">
                <a16:creationId xmlns:a16="http://schemas.microsoft.com/office/drawing/2014/main" id="{6EC62585-13ED-3778-000F-C13EA72B913D}"/>
              </a:ext>
            </a:extLst>
          </p:cNvPr>
          <p:cNvSpPr>
            <a:spLocks noGrp="1"/>
          </p:cNvSpPr>
          <p:nvPr>
            <p:ph idx="1"/>
          </p:nvPr>
        </p:nvSpPr>
        <p:spPr>
          <a:xfrm>
            <a:off x="677333" y="1791223"/>
            <a:ext cx="10515385" cy="4250140"/>
          </a:xfrm>
        </p:spPr>
        <p:txBody>
          <a:bodyPr>
            <a:normAutofit/>
          </a:bodyPr>
          <a:lstStyle/>
          <a:p>
            <a:pPr>
              <a:lnSpc>
                <a:spcPct val="110000"/>
              </a:lnSpc>
              <a:spcBef>
                <a:spcPts val="0"/>
              </a:spcBef>
            </a:pPr>
            <a:r>
              <a:rPr lang="en-US" sz="2400"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Basic Questions when Updating the Comprehensive Plan for Solar:</a:t>
            </a:r>
          </a:p>
          <a:p>
            <a:pPr marL="0" indent="0">
              <a:lnSpc>
                <a:spcPct val="110000"/>
              </a:lnSpc>
              <a:spcBef>
                <a:spcPts val="0"/>
              </a:spcBef>
              <a:buNone/>
            </a:pPr>
            <a:endParaRPr lang="en-US" sz="2400"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endParaRPr>
          </a:p>
          <a:p>
            <a:pPr lvl="1">
              <a:lnSpc>
                <a:spcPct val="110000"/>
              </a:lnSpc>
              <a:spcBef>
                <a:spcPts val="0"/>
              </a:spcBef>
            </a:pPr>
            <a:r>
              <a:rPr lang="en-US" sz="2400"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Do you want </a:t>
            </a:r>
            <a:r>
              <a:rPr lang="en-US" sz="2400" kern="100">
                <a:solidFill>
                  <a:schemeClr val="tx1"/>
                </a:solidFill>
                <a:latin typeface="Times New Roman" panose="02020603050405020304" pitchFamily="18" charset="0"/>
                <a:ea typeface="Aptos" panose="020B0004020202020204" pitchFamily="34" charset="0"/>
                <a:cs typeface="Times New Roman" panose="02020603050405020304" pitchFamily="18" charset="0"/>
              </a:rPr>
              <a:t>to treat residential </a:t>
            </a:r>
            <a:r>
              <a:rPr lang="en-US" sz="2400"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and commercial solar development differently?</a:t>
            </a:r>
          </a:p>
          <a:p>
            <a:pPr marL="457200" lvl="1" indent="0">
              <a:lnSpc>
                <a:spcPct val="110000"/>
              </a:lnSpc>
              <a:spcBef>
                <a:spcPts val="0"/>
              </a:spcBef>
              <a:buNone/>
            </a:pPr>
            <a:endParaRPr lang="en-US" sz="2400"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endParaRPr>
          </a:p>
          <a:p>
            <a:pPr lvl="1">
              <a:lnSpc>
                <a:spcPct val="110000"/>
              </a:lnSpc>
              <a:spcBef>
                <a:spcPts val="0"/>
              </a:spcBef>
            </a:pPr>
            <a:r>
              <a:rPr lang="en-US" sz="2400"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What parts of town do you want to allow for each type of solar project?</a:t>
            </a:r>
          </a:p>
          <a:p>
            <a:pPr marL="457200" marR="0">
              <a:lnSpc>
                <a:spcPct val="110000"/>
              </a:lnSpc>
              <a:spcBef>
                <a:spcPts val="0"/>
              </a:spcBef>
              <a:buNone/>
            </a:pPr>
            <a:r>
              <a:rPr lang="en-US" sz="2400" kern="1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 </a:t>
            </a:r>
            <a:endParaRPr lang="en-US" sz="2400" dirty="0"/>
          </a:p>
        </p:txBody>
      </p:sp>
    </p:spTree>
    <p:extLst>
      <p:ext uri="{BB962C8B-B14F-4D97-AF65-F5344CB8AC3E}">
        <p14:creationId xmlns:p14="http://schemas.microsoft.com/office/powerpoint/2010/main" val="258109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81811-7745-B2F1-7B98-7871F4E71487}"/>
              </a:ext>
            </a:extLst>
          </p:cNvPr>
          <p:cNvSpPr>
            <a:spLocks noGrp="1"/>
          </p:cNvSpPr>
          <p:nvPr>
            <p:ph type="title"/>
          </p:nvPr>
        </p:nvSpPr>
        <p:spPr>
          <a:xfrm>
            <a:off x="677333" y="609600"/>
            <a:ext cx="9797755" cy="1320800"/>
          </a:xfrm>
        </p:spPr>
        <p:txBody>
          <a:bodyPr/>
          <a:lstStyle/>
          <a:p>
            <a:endParaRPr lang="en-US" dirty="0"/>
          </a:p>
        </p:txBody>
      </p:sp>
      <p:sp>
        <p:nvSpPr>
          <p:cNvPr id="3" name="Content Placeholder 2">
            <a:extLst>
              <a:ext uri="{FF2B5EF4-FFF2-40B4-BE49-F238E27FC236}">
                <a16:creationId xmlns:a16="http://schemas.microsoft.com/office/drawing/2014/main" id="{86E7202D-5B43-1D34-BD10-973130D0BE35}"/>
              </a:ext>
            </a:extLst>
          </p:cNvPr>
          <p:cNvSpPr>
            <a:spLocks noGrp="1"/>
          </p:cNvSpPr>
          <p:nvPr>
            <p:ph idx="1"/>
          </p:nvPr>
        </p:nvSpPr>
        <p:spPr>
          <a:xfrm>
            <a:off x="677334" y="2160589"/>
            <a:ext cx="9994524" cy="3880773"/>
          </a:xfrm>
        </p:spPr>
        <p:txBody>
          <a:bodyPr>
            <a:normAutofit/>
          </a:bodyPr>
          <a:lstStyle/>
          <a:p>
            <a:pPr marL="457200" marR="0" lvl="1" indent="0">
              <a:spcBef>
                <a:spcPts val="0"/>
              </a:spcBef>
              <a:buNone/>
            </a:pPr>
            <a:r>
              <a:rPr lang="en-US" sz="2400" dirty="0">
                <a:solidFill>
                  <a:srgbClr val="FF0000"/>
                </a:solidFill>
                <a:latin typeface="Times New Roman" panose="02020603050405020304" pitchFamily="18" charset="0"/>
                <a:cs typeface="Times New Roman" panose="02020603050405020304" pitchFamily="18" charset="0"/>
              </a:rPr>
              <a:t>Pro Tip:  All Comprehensive Plan amendments </a:t>
            </a:r>
            <a:r>
              <a:rPr lang="en-US" sz="24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must take into consideration county agricultural and farmland protection plans as created under article twenty-five-AAA of the agricultural and markets law.</a:t>
            </a:r>
          </a:p>
          <a:p>
            <a:pPr marL="457200" marR="0" lvl="1" indent="0">
              <a:spcBef>
                <a:spcPts val="0"/>
              </a:spcBef>
              <a:buNone/>
            </a:pPr>
            <a:endParaRPr lang="en-US" sz="2400" kern="100" dirty="0">
              <a:solidFill>
                <a:srgbClr val="FF0000"/>
              </a:solidFill>
              <a:latin typeface="Times New Roman" panose="02020603050405020304" pitchFamily="18" charset="0"/>
              <a:ea typeface="Aptos" panose="020B0004020202020204" pitchFamily="34" charset="0"/>
              <a:cs typeface="Times New Roman" panose="02020603050405020304" pitchFamily="18" charset="0"/>
            </a:endParaRPr>
          </a:p>
          <a:p>
            <a:pPr marL="457200" marR="0" lvl="1" indent="0">
              <a:spcBef>
                <a:spcPts val="0"/>
              </a:spcBef>
              <a:buNone/>
            </a:pPr>
            <a:r>
              <a:rPr lang="en-US" sz="24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Have you ever read the </a:t>
            </a:r>
            <a:r>
              <a:rPr lang="en-US" sz="2400" kern="100" dirty="0">
                <a:solidFill>
                  <a:srgbClr val="FF0000"/>
                </a:solidFill>
                <a:latin typeface="Times New Roman" panose="02020603050405020304" pitchFamily="18" charset="0"/>
                <a:ea typeface="Aptos" panose="020B0004020202020204" pitchFamily="34" charset="0"/>
                <a:cs typeface="Times New Roman" panose="02020603050405020304" pitchFamily="18" charset="0"/>
              </a:rPr>
              <a:t>County’s agricultural and farmland protection plan?</a:t>
            </a:r>
            <a:endParaRPr lang="en-US" sz="24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9B49D64-E9CF-5F00-4F85-685F049350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75386" y="356395"/>
            <a:ext cx="2114550" cy="1689100"/>
          </a:xfrm>
          <a:prstGeom prst="rect">
            <a:avLst/>
          </a:prstGeom>
          <a:noFill/>
          <a:ln>
            <a:noFill/>
          </a:ln>
        </p:spPr>
      </p:pic>
    </p:spTree>
    <p:extLst>
      <p:ext uri="{BB962C8B-B14F-4D97-AF65-F5344CB8AC3E}">
        <p14:creationId xmlns:p14="http://schemas.microsoft.com/office/powerpoint/2010/main" val="42390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089F7-C58C-4B52-8D4D-99BD98D03F85}"/>
              </a:ext>
            </a:extLst>
          </p:cNvPr>
          <p:cNvSpPr>
            <a:spLocks noGrp="1"/>
          </p:cNvSpPr>
          <p:nvPr>
            <p:ph type="title"/>
          </p:nvPr>
        </p:nvSpPr>
        <p:spPr>
          <a:xfrm>
            <a:off x="677334" y="516194"/>
            <a:ext cx="8596668" cy="1135625"/>
          </a:xfrm>
        </p:spPr>
        <p:txBody>
          <a:bodyPr>
            <a:normAutofit/>
          </a:bodyPr>
          <a:lstStyle/>
          <a:p>
            <a:r>
              <a:rPr lang="en-US" dirty="0">
                <a:solidFill>
                  <a:schemeClr val="tx1"/>
                </a:solidFill>
              </a:rPr>
              <a:t>Step #3: Draft a Thorough Solar Law</a:t>
            </a:r>
          </a:p>
        </p:txBody>
      </p:sp>
      <p:sp>
        <p:nvSpPr>
          <p:cNvPr id="3" name="Content Placeholder 2">
            <a:extLst>
              <a:ext uri="{FF2B5EF4-FFF2-40B4-BE49-F238E27FC236}">
                <a16:creationId xmlns:a16="http://schemas.microsoft.com/office/drawing/2014/main" id="{91944228-D95F-4DE0-B78F-A3FF94D29300}"/>
              </a:ext>
            </a:extLst>
          </p:cNvPr>
          <p:cNvSpPr>
            <a:spLocks noGrp="1"/>
          </p:cNvSpPr>
          <p:nvPr>
            <p:ph idx="1"/>
          </p:nvPr>
        </p:nvSpPr>
        <p:spPr>
          <a:xfrm>
            <a:off x="677334" y="1180618"/>
            <a:ext cx="9233582" cy="5520883"/>
          </a:xfrm>
        </p:spPr>
        <p:txBody>
          <a:bodyPr>
            <a:normAutofit fontScale="92500" lnSpcReduction="20000"/>
          </a:bodyPr>
          <a:lstStyle/>
          <a:p>
            <a:pPr marL="0" indent="0">
              <a:spcBef>
                <a:spcPts val="0"/>
              </a:spcBef>
              <a:buNone/>
            </a:pPr>
            <a:endParaRPr lang="en-US" sz="2000" b="1"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endParaRPr lang="en-US" sz="2000" b="1"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endParaRPr lang="en-US" sz="2000" b="1"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endParaRPr lang="en-US" sz="2000" b="1"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endParaRPr lang="en-US" sz="2000" b="1"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endParaRPr lang="en-US" sz="2000" b="1"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endParaRPr lang="en-US" sz="2000" b="1"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endParaRPr lang="en-US" sz="2000" b="1"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endParaRPr lang="en-US" sz="2000" b="1"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endParaRPr lang="en-US" sz="2000" b="1"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r>
              <a:rPr lang="en-US" sz="2200" b="1" dirty="0">
                <a:solidFill>
                  <a:schemeClr val="tx1"/>
                </a:solidFill>
                <a:latin typeface="Times New Roman" panose="02020603050405020304" pitchFamily="18" charset="0"/>
                <a:cs typeface="Times New Roman" panose="02020603050405020304" pitchFamily="18" charset="0"/>
              </a:rPr>
              <a:t>Step 1:	Closely Define What You Are Regulating.</a:t>
            </a:r>
          </a:p>
          <a:p>
            <a:pPr marL="0" indent="0">
              <a:spcBef>
                <a:spcPts val="0"/>
              </a:spcBef>
              <a:buNone/>
            </a:pPr>
            <a:r>
              <a:rPr lang="en-US" sz="2200" dirty="0">
                <a:solidFill>
                  <a:schemeClr val="tx1"/>
                </a:solidFill>
                <a:latin typeface="Times New Roman" panose="02020603050405020304" pitchFamily="18" charset="0"/>
                <a:cs typeface="Times New Roman" panose="02020603050405020304" pitchFamily="18" charset="0"/>
              </a:rPr>
              <a:t>	</a:t>
            </a:r>
          </a:p>
          <a:p>
            <a:pPr marL="0" indent="0">
              <a:spcBef>
                <a:spcPts val="0"/>
              </a:spcBef>
              <a:buNone/>
            </a:pPr>
            <a:r>
              <a:rPr lang="en-US" sz="2200" dirty="0">
                <a:solidFill>
                  <a:schemeClr val="tx1"/>
                </a:solidFill>
                <a:latin typeface="Times New Roman" panose="02020603050405020304" pitchFamily="18" charset="0"/>
                <a:cs typeface="Times New Roman" panose="02020603050405020304" pitchFamily="18" charset="0"/>
              </a:rPr>
              <a:t>Consider regulating large commercial projects different from small residential projects.</a:t>
            </a:r>
          </a:p>
          <a:p>
            <a:pPr marL="0" indent="0">
              <a:spcBef>
                <a:spcPts val="0"/>
              </a:spcBef>
              <a:buNone/>
            </a:pPr>
            <a:r>
              <a:rPr lang="en-US" sz="2200" dirty="0">
                <a:solidFill>
                  <a:schemeClr val="tx1"/>
                </a:solidFill>
                <a:latin typeface="Times New Roman" panose="02020603050405020304" pitchFamily="18" charset="0"/>
                <a:cs typeface="Times New Roman" panose="02020603050405020304" pitchFamily="18" charset="0"/>
              </a:rPr>
              <a:t>			</a:t>
            </a:r>
          </a:p>
          <a:p>
            <a:pPr marL="0" indent="0">
              <a:spcBef>
                <a:spcPts val="0"/>
              </a:spcBef>
              <a:buNone/>
            </a:pPr>
            <a:r>
              <a:rPr lang="en-US" sz="2200" u="sng" dirty="0">
                <a:solidFill>
                  <a:schemeClr val="tx1"/>
                </a:solidFill>
                <a:latin typeface="Times New Roman" panose="02020603050405020304" pitchFamily="18" charset="0"/>
                <a:cs typeface="Times New Roman" panose="02020603050405020304" pitchFamily="18" charset="0"/>
              </a:rPr>
              <a:t>Example (NYSERDA)</a:t>
            </a:r>
            <a:r>
              <a:rPr lang="en-US" sz="2200" dirty="0">
                <a:solidFill>
                  <a:schemeClr val="tx1"/>
                </a:solidFill>
                <a:latin typeface="Times New Roman" panose="02020603050405020304" pitchFamily="18" charset="0"/>
                <a:cs typeface="Times New Roman" panose="02020603050405020304" pitchFamily="18" charset="0"/>
              </a:rPr>
              <a:t>: Tier 1 (25kW), Tier 2 (1MW), Tier 3 (5MW), Tier 4 (+5MW)</a:t>
            </a:r>
          </a:p>
          <a:p>
            <a:pPr marL="0" indent="0">
              <a:spcBef>
                <a:spcPts val="0"/>
              </a:spcBef>
              <a:buNone/>
            </a:pPr>
            <a:r>
              <a:rPr lang="en-US" sz="2200" u="sng" dirty="0">
                <a:solidFill>
                  <a:schemeClr val="tx1"/>
                </a:solidFill>
                <a:latin typeface="Times New Roman" panose="02020603050405020304" pitchFamily="18" charset="0"/>
                <a:cs typeface="Times New Roman" panose="02020603050405020304" pitchFamily="18" charset="0"/>
              </a:rPr>
              <a:t>Example</a:t>
            </a:r>
            <a:r>
              <a:rPr lang="en-US" sz="2200" dirty="0">
                <a:solidFill>
                  <a:schemeClr val="tx1"/>
                </a:solidFill>
                <a:latin typeface="Times New Roman" panose="02020603050405020304" pitchFamily="18" charset="0"/>
                <a:cs typeface="Times New Roman" panose="02020603050405020304" pitchFamily="18" charset="0"/>
              </a:rPr>
              <a:t>: Non-Commercial (less than 200 kW) Commercial (more than 200 kW)</a:t>
            </a:r>
          </a:p>
          <a:p>
            <a:pPr marL="0" indent="0">
              <a:spcBef>
                <a:spcPts val="0"/>
              </a:spcBef>
              <a:buNone/>
            </a:pPr>
            <a:r>
              <a:rPr lang="en-US" sz="2200" dirty="0">
                <a:solidFill>
                  <a:schemeClr val="tx1"/>
                </a:solidFill>
                <a:latin typeface="Times New Roman" panose="02020603050405020304" pitchFamily="18" charset="0"/>
                <a:cs typeface="Times New Roman" panose="02020603050405020304" pitchFamily="18" charset="0"/>
              </a:rPr>
              <a:t>	</a:t>
            </a:r>
          </a:p>
          <a:p>
            <a:pPr marL="0" indent="0">
              <a:spcBef>
                <a:spcPts val="0"/>
              </a:spcBef>
              <a:buNone/>
            </a:pPr>
            <a:r>
              <a:rPr lang="en-US" sz="2200" dirty="0">
                <a:solidFill>
                  <a:schemeClr val="tx1"/>
                </a:solidFill>
                <a:latin typeface="Times New Roman" panose="02020603050405020304" pitchFamily="18" charset="0"/>
                <a:cs typeface="Times New Roman" panose="02020603050405020304" pitchFamily="18" charset="0"/>
              </a:rPr>
              <a:t>Consider different regulations depending upon the type of solar facility proposed.</a:t>
            </a:r>
          </a:p>
          <a:p>
            <a:pPr marL="0" indent="0">
              <a:spcBef>
                <a:spcPts val="0"/>
              </a:spcBef>
              <a:buNone/>
            </a:pPr>
            <a:r>
              <a:rPr lang="en-US" sz="2200" dirty="0">
                <a:solidFill>
                  <a:schemeClr val="tx1"/>
                </a:solidFill>
                <a:latin typeface="Times New Roman" panose="02020603050405020304" pitchFamily="18" charset="0"/>
                <a:cs typeface="Times New Roman" panose="02020603050405020304" pitchFamily="18" charset="0"/>
              </a:rPr>
              <a:t>			Ground-Mounted </a:t>
            </a:r>
          </a:p>
          <a:p>
            <a:pPr marL="0" indent="0">
              <a:spcBef>
                <a:spcPts val="0"/>
              </a:spcBef>
              <a:buNone/>
            </a:pPr>
            <a:r>
              <a:rPr lang="en-US" sz="2200" dirty="0">
                <a:solidFill>
                  <a:schemeClr val="tx1"/>
                </a:solidFill>
                <a:latin typeface="Times New Roman" panose="02020603050405020304" pitchFamily="18" charset="0"/>
                <a:cs typeface="Times New Roman" panose="02020603050405020304" pitchFamily="18" charset="0"/>
              </a:rPr>
              <a:t>			Roof-Mounted</a:t>
            </a:r>
          </a:p>
          <a:p>
            <a:pPr marL="0" indent="0">
              <a:spcBef>
                <a:spcPts val="0"/>
              </a:spcBef>
              <a:buNone/>
            </a:pPr>
            <a:r>
              <a:rPr lang="en-US" sz="2200" dirty="0">
                <a:solidFill>
                  <a:schemeClr val="tx1"/>
                </a:solidFill>
                <a:latin typeface="Times New Roman" panose="02020603050405020304" pitchFamily="18" charset="0"/>
                <a:cs typeface="Times New Roman" panose="02020603050405020304" pitchFamily="18" charset="0"/>
              </a:rPr>
              <a:t>			Building Integrated</a:t>
            </a:r>
          </a:p>
        </p:txBody>
      </p:sp>
      <p:pic>
        <p:nvPicPr>
          <p:cNvPr id="6" name="Picture 5">
            <a:extLst>
              <a:ext uri="{FF2B5EF4-FFF2-40B4-BE49-F238E27FC236}">
                <a16:creationId xmlns:a16="http://schemas.microsoft.com/office/drawing/2014/main" id="{13A82F9C-436D-4B5F-9348-AC9E27E3BCCB}"/>
              </a:ext>
            </a:extLst>
          </p:cNvPr>
          <p:cNvPicPr>
            <a:picLocks noChangeAspect="1"/>
          </p:cNvPicPr>
          <p:nvPr/>
        </p:nvPicPr>
        <p:blipFill>
          <a:blip r:embed="rId2"/>
          <a:stretch>
            <a:fillRect/>
          </a:stretch>
        </p:blipFill>
        <p:spPr>
          <a:xfrm>
            <a:off x="3476625" y="1562040"/>
            <a:ext cx="2619375" cy="1743075"/>
          </a:xfrm>
          <a:prstGeom prst="rect">
            <a:avLst/>
          </a:prstGeom>
        </p:spPr>
      </p:pic>
    </p:spTree>
    <p:extLst>
      <p:ext uri="{BB962C8B-B14F-4D97-AF65-F5344CB8AC3E}">
        <p14:creationId xmlns:p14="http://schemas.microsoft.com/office/powerpoint/2010/main" val="169449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EA7F8-0589-421B-BF0D-5C12318470D2}"/>
              </a:ext>
            </a:extLst>
          </p:cNvPr>
          <p:cNvSpPr>
            <a:spLocks noGrp="1"/>
          </p:cNvSpPr>
          <p:nvPr>
            <p:ph type="ctrTitle"/>
          </p:nvPr>
        </p:nvSpPr>
        <p:spPr>
          <a:xfrm>
            <a:off x="1002890" y="2511706"/>
            <a:ext cx="9424219" cy="2361236"/>
          </a:xfrm>
        </p:spPr>
        <p:txBody>
          <a:bodyPr>
            <a:normAutofit fontScale="90000"/>
          </a:bodyPr>
          <a:lstStyle/>
          <a:p>
            <a:pPr algn="ctr"/>
            <a:r>
              <a:rPr lang="en-US" sz="4000" dirty="0"/>
              <a:t> </a:t>
            </a:r>
            <a:br>
              <a:rPr lang="en-US" sz="4000" dirty="0"/>
            </a:br>
            <a:br>
              <a:rPr lang="en-US" sz="4000" dirty="0"/>
            </a:br>
            <a:br>
              <a:rPr lang="en-US" sz="4000" dirty="0"/>
            </a:br>
            <a:r>
              <a:rPr lang="en-US" sz="4000" strike="sngStrike" dirty="0">
                <a:solidFill>
                  <a:schemeClr val="tx1"/>
                </a:solidFill>
              </a:rPr>
              <a:t>Planning For </a:t>
            </a:r>
            <a:br>
              <a:rPr lang="en-US" sz="4000" strike="sngStrike" dirty="0">
                <a:solidFill>
                  <a:schemeClr val="tx1"/>
                </a:solidFill>
              </a:rPr>
            </a:br>
            <a:r>
              <a:rPr lang="en-US" sz="4000" strike="sngStrike" dirty="0">
                <a:solidFill>
                  <a:schemeClr val="tx1"/>
                </a:solidFill>
              </a:rPr>
              <a:t>Solar Energy Projects</a:t>
            </a:r>
            <a:br>
              <a:rPr lang="en-US" sz="4000" dirty="0">
                <a:solidFill>
                  <a:schemeClr val="tx1"/>
                </a:solidFill>
              </a:rPr>
            </a:br>
            <a:br>
              <a:rPr lang="en-US" sz="4000" dirty="0">
                <a:solidFill>
                  <a:schemeClr val="tx1"/>
                </a:solidFill>
              </a:rPr>
            </a:br>
            <a:r>
              <a:rPr lang="en-US" sz="4000" dirty="0">
                <a:solidFill>
                  <a:schemeClr val="tx1"/>
                </a:solidFill>
              </a:rPr>
              <a:t>Solar: How to Protect Your Homes and Define Your Community</a:t>
            </a:r>
            <a:br>
              <a:rPr lang="en-US" sz="4000" dirty="0">
                <a:solidFill>
                  <a:schemeClr val="tx1"/>
                </a:solidFill>
              </a:rPr>
            </a:br>
            <a:br>
              <a:rPr lang="en-US" sz="4000" dirty="0"/>
            </a:br>
            <a:endParaRPr lang="en-US" sz="4000" dirty="0"/>
          </a:p>
        </p:txBody>
      </p:sp>
      <p:sp>
        <p:nvSpPr>
          <p:cNvPr id="3" name="Subtitle 2">
            <a:extLst>
              <a:ext uri="{FF2B5EF4-FFF2-40B4-BE49-F238E27FC236}">
                <a16:creationId xmlns:a16="http://schemas.microsoft.com/office/drawing/2014/main" id="{2FBEBA18-4B5D-4D0B-A62F-FE1465091F06}"/>
              </a:ext>
            </a:extLst>
          </p:cNvPr>
          <p:cNvSpPr>
            <a:spLocks noGrp="1"/>
          </p:cNvSpPr>
          <p:nvPr>
            <p:ph type="subTitle" idx="1"/>
          </p:nvPr>
        </p:nvSpPr>
        <p:spPr>
          <a:xfrm>
            <a:off x="1507067" y="4050832"/>
            <a:ext cx="7766936" cy="2593035"/>
          </a:xfrm>
        </p:spPr>
        <p:txBody>
          <a:bodyPr>
            <a:normAutofit/>
          </a:bodyPr>
          <a:lstStyle/>
          <a:p>
            <a:pPr algn="ctr">
              <a:lnSpc>
                <a:spcPct val="120000"/>
              </a:lnSpc>
              <a:spcBef>
                <a:spcPts val="0"/>
              </a:spcBef>
            </a:pPr>
            <a:r>
              <a:rPr lang="en-US" sz="3200" dirty="0">
                <a:solidFill>
                  <a:schemeClr val="accent2">
                    <a:lumMod val="75000"/>
                  </a:schemeClr>
                </a:solidFill>
              </a:rPr>
              <a:t>Robert H. McKertich, Esq.</a:t>
            </a:r>
          </a:p>
          <a:p>
            <a:pPr algn="ctr">
              <a:lnSpc>
                <a:spcPct val="120000"/>
              </a:lnSpc>
              <a:spcBef>
                <a:spcPts val="0"/>
              </a:spcBef>
            </a:pPr>
            <a:r>
              <a:rPr lang="en-US" sz="2000" dirty="0">
                <a:solidFill>
                  <a:schemeClr val="accent2">
                    <a:lumMod val="75000"/>
                  </a:schemeClr>
                </a:solidFill>
              </a:rPr>
              <a:t>The Law Office of Robert H. McKertich, PLLC</a:t>
            </a:r>
          </a:p>
          <a:p>
            <a:pPr algn="ctr">
              <a:lnSpc>
                <a:spcPct val="120000"/>
              </a:lnSpc>
              <a:spcBef>
                <a:spcPts val="0"/>
              </a:spcBef>
            </a:pPr>
            <a:r>
              <a:rPr lang="en-US" sz="2000" dirty="0">
                <a:solidFill>
                  <a:schemeClr val="accent2">
                    <a:lumMod val="75000"/>
                  </a:schemeClr>
                </a:solidFill>
              </a:rPr>
              <a:t>Bob@mckertichlaw.com</a:t>
            </a:r>
          </a:p>
          <a:p>
            <a:pPr algn="ctr">
              <a:lnSpc>
                <a:spcPct val="120000"/>
              </a:lnSpc>
              <a:spcBef>
                <a:spcPts val="0"/>
              </a:spcBef>
            </a:pPr>
            <a:endParaRPr lang="en-US" dirty="0">
              <a:solidFill>
                <a:schemeClr val="tx1"/>
              </a:solidFill>
            </a:endParaRPr>
          </a:p>
          <a:p>
            <a:pPr algn="ctr">
              <a:lnSpc>
                <a:spcPct val="120000"/>
              </a:lnSpc>
              <a:spcBef>
                <a:spcPts val="0"/>
              </a:spcBef>
            </a:pPr>
            <a:r>
              <a:rPr lang="en-US" dirty="0">
                <a:solidFill>
                  <a:schemeClr val="tx1"/>
                </a:solidFill>
              </a:rPr>
              <a:t> </a:t>
            </a:r>
          </a:p>
        </p:txBody>
      </p:sp>
    </p:spTree>
    <p:extLst>
      <p:ext uri="{BB962C8B-B14F-4D97-AF65-F5344CB8AC3E}">
        <p14:creationId xmlns:p14="http://schemas.microsoft.com/office/powerpoint/2010/main" val="1163030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0610-0E73-464A-9460-4AE75053F560}"/>
              </a:ext>
            </a:extLst>
          </p:cNvPr>
          <p:cNvSpPr>
            <a:spLocks noGrp="1"/>
          </p:cNvSpPr>
          <p:nvPr>
            <p:ph type="title"/>
          </p:nvPr>
        </p:nvSpPr>
        <p:spPr>
          <a:xfrm>
            <a:off x="677333" y="609600"/>
            <a:ext cx="9728308" cy="976132"/>
          </a:xfrm>
        </p:spPr>
        <p:txBody>
          <a:bodyPr/>
          <a:lstStyle/>
          <a:p>
            <a:r>
              <a:rPr lang="en-US" dirty="0">
                <a:solidFill>
                  <a:schemeClr val="tx1"/>
                </a:solidFill>
              </a:rPr>
              <a:t>Step #3: Draft a Thorough Solar Law (Cont.)</a:t>
            </a:r>
          </a:p>
        </p:txBody>
      </p:sp>
      <p:sp>
        <p:nvSpPr>
          <p:cNvPr id="3" name="Content Placeholder 2">
            <a:extLst>
              <a:ext uri="{FF2B5EF4-FFF2-40B4-BE49-F238E27FC236}">
                <a16:creationId xmlns:a16="http://schemas.microsoft.com/office/drawing/2014/main" id="{7D9ED357-67B2-4E3C-AACD-5E4542AD8918}"/>
              </a:ext>
            </a:extLst>
          </p:cNvPr>
          <p:cNvSpPr>
            <a:spLocks noGrp="1"/>
          </p:cNvSpPr>
          <p:nvPr>
            <p:ph idx="1"/>
          </p:nvPr>
        </p:nvSpPr>
        <p:spPr>
          <a:xfrm>
            <a:off x="677334" y="2071869"/>
            <a:ext cx="9322072" cy="4537276"/>
          </a:xfrm>
        </p:spPr>
        <p:txBody>
          <a:bodyPr>
            <a:normAutofit/>
          </a:bodyPr>
          <a:lstStyle/>
          <a:p>
            <a:pPr marL="0" indent="0">
              <a:spcBef>
                <a:spcPts val="0"/>
              </a:spcBef>
              <a:buNone/>
            </a:pPr>
            <a:r>
              <a:rPr lang="en-US" sz="2000" b="1" dirty="0">
                <a:solidFill>
                  <a:schemeClr val="tx1"/>
                </a:solidFill>
                <a:latin typeface="Times New Roman" panose="02020603050405020304" pitchFamily="18" charset="0"/>
                <a:cs typeface="Times New Roman" panose="02020603050405020304" pitchFamily="18" charset="0"/>
              </a:rPr>
              <a:t>Step 2: 	Decide What Zoning Districts Each Solar Facility Is Allowed In.</a:t>
            </a:r>
          </a:p>
          <a:p>
            <a:pPr marL="0" indent="0">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			</a:t>
            </a:r>
          </a:p>
          <a:p>
            <a:pPr marL="0" indent="0">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	</a:t>
            </a:r>
          </a:p>
          <a:p>
            <a:pPr marL="0" indent="0">
              <a:spcBef>
                <a:spcPts val="0"/>
              </a:spcBef>
              <a:buNone/>
            </a:pPr>
            <a:endParaRPr lang="en-US" sz="2000"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endParaRPr lang="en-US" sz="2000"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			</a:t>
            </a:r>
          </a:p>
          <a:p>
            <a:pPr marL="0" indent="0">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	</a:t>
            </a:r>
          </a:p>
          <a:p>
            <a:pPr marL="0" indent="0">
              <a:spcBef>
                <a:spcPts val="0"/>
              </a:spcBef>
              <a:buNone/>
            </a:pPr>
            <a:endParaRPr lang="en-US" sz="2000"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Common zoning districts include: Residential, Commercial, Industrial, Agricultural</a:t>
            </a:r>
          </a:p>
          <a:p>
            <a:pPr marL="0" indent="0">
              <a:spcBef>
                <a:spcPts val="0"/>
              </a:spcBef>
              <a:buNone/>
            </a:pPr>
            <a:endParaRPr lang="en-US" sz="2000"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	Example:	Small scale solar facilities are allowed in all districts</a:t>
            </a:r>
          </a:p>
          <a:p>
            <a:pPr marL="0" indent="0">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				Large scale solar facilities are allowed in Industrial and/or Agricultural </a:t>
            </a:r>
          </a:p>
          <a:p>
            <a:pPr marL="0" indent="0">
              <a:spcBef>
                <a:spcPts val="0"/>
              </a:spcBef>
              <a:buNone/>
            </a:pPr>
            <a:endParaRPr lang="en-US" sz="2000"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						</a:t>
            </a:r>
          </a:p>
          <a:p>
            <a:pPr marL="0" indent="0">
              <a:spcBef>
                <a:spcPts val="0"/>
              </a:spcBef>
              <a:buNone/>
            </a:pPr>
            <a:endParaRPr lang="en-US" dirty="0">
              <a:solidFill>
                <a:schemeClr val="tx1"/>
              </a:solidFill>
              <a:latin typeface="Times New Roman" panose="02020603050405020304" pitchFamily="18" charset="0"/>
              <a:cs typeface="Times New Roman" panose="02020603050405020304" pitchFamily="18" charset="0"/>
            </a:endParaRPr>
          </a:p>
          <a:p>
            <a:pPr marL="0" indent="0">
              <a:buNone/>
            </a:pPr>
            <a:endParaRPr lang="en-US" dirty="0"/>
          </a:p>
        </p:txBody>
      </p:sp>
      <p:pic>
        <p:nvPicPr>
          <p:cNvPr id="5" name="Picture 4">
            <a:extLst>
              <a:ext uri="{FF2B5EF4-FFF2-40B4-BE49-F238E27FC236}">
                <a16:creationId xmlns:a16="http://schemas.microsoft.com/office/drawing/2014/main" id="{47DB7C1D-15AD-4A44-91C7-900C409A4A28}"/>
              </a:ext>
            </a:extLst>
          </p:cNvPr>
          <p:cNvPicPr>
            <a:picLocks noChangeAspect="1"/>
          </p:cNvPicPr>
          <p:nvPr/>
        </p:nvPicPr>
        <p:blipFill>
          <a:blip r:embed="rId2"/>
          <a:stretch>
            <a:fillRect/>
          </a:stretch>
        </p:blipFill>
        <p:spPr>
          <a:xfrm>
            <a:off x="2801073" y="2722700"/>
            <a:ext cx="3677132" cy="1861839"/>
          </a:xfrm>
          <a:prstGeom prst="rect">
            <a:avLst/>
          </a:prstGeom>
        </p:spPr>
      </p:pic>
    </p:spTree>
    <p:extLst>
      <p:ext uri="{BB962C8B-B14F-4D97-AF65-F5344CB8AC3E}">
        <p14:creationId xmlns:p14="http://schemas.microsoft.com/office/powerpoint/2010/main" val="170828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6835D-3083-6C1A-AC63-4F9F2BB2CB9C}"/>
              </a:ext>
            </a:extLst>
          </p:cNvPr>
          <p:cNvSpPr>
            <a:spLocks noGrp="1"/>
          </p:cNvSpPr>
          <p:nvPr>
            <p:ph type="title"/>
          </p:nvPr>
        </p:nvSpPr>
        <p:spPr>
          <a:xfrm>
            <a:off x="677334" y="387753"/>
            <a:ext cx="8596668" cy="897037"/>
          </a:xfrm>
        </p:spPr>
        <p:txBody>
          <a:bodyPr/>
          <a:lstStyle/>
          <a:p>
            <a:pPr algn="ctr"/>
            <a:endParaRPr lang="en-US" dirty="0"/>
          </a:p>
        </p:txBody>
      </p:sp>
      <p:sp>
        <p:nvSpPr>
          <p:cNvPr id="3" name="Content Placeholder 2">
            <a:extLst>
              <a:ext uri="{FF2B5EF4-FFF2-40B4-BE49-F238E27FC236}">
                <a16:creationId xmlns:a16="http://schemas.microsoft.com/office/drawing/2014/main" id="{37F5AB43-7B99-AB59-EFB8-22879E75675E}"/>
              </a:ext>
            </a:extLst>
          </p:cNvPr>
          <p:cNvSpPr>
            <a:spLocks noGrp="1"/>
          </p:cNvSpPr>
          <p:nvPr>
            <p:ph idx="1"/>
          </p:nvPr>
        </p:nvSpPr>
        <p:spPr>
          <a:xfrm>
            <a:off x="677333" y="1724628"/>
            <a:ext cx="10376489" cy="4745619"/>
          </a:xfrm>
        </p:spPr>
        <p:txBody>
          <a:bodyPr>
            <a:normAutofit fontScale="92500" lnSpcReduction="10000"/>
          </a:bodyPr>
          <a:lstStyle/>
          <a:p>
            <a:pPr marL="0" indent="0">
              <a:buNone/>
            </a:pPr>
            <a:r>
              <a:rPr lang="en-US" sz="2400" dirty="0">
                <a:solidFill>
                  <a:srgbClr val="FF0000"/>
                </a:solidFill>
                <a:latin typeface="Times New Roman" panose="02020603050405020304" pitchFamily="18" charset="0"/>
                <a:cs typeface="Times New Roman" panose="02020603050405020304" pitchFamily="18" charset="0"/>
              </a:rPr>
              <a:t>Pro Tip: </a:t>
            </a:r>
            <a:r>
              <a:rPr lang="en-US" sz="2400" i="1" dirty="0" err="1">
                <a:solidFill>
                  <a:srgbClr val="FF0000"/>
                </a:solidFill>
                <a:latin typeface="Times New Roman" panose="02020603050405020304" pitchFamily="18" charset="0"/>
                <a:cs typeface="Times New Roman" panose="02020603050405020304" pitchFamily="18" charset="0"/>
              </a:rPr>
              <a:t>Freepoint</a:t>
            </a:r>
            <a:r>
              <a:rPr lang="en-US" sz="2400" i="1" dirty="0">
                <a:solidFill>
                  <a:srgbClr val="FF0000"/>
                </a:solidFill>
                <a:latin typeface="Times New Roman" panose="02020603050405020304" pitchFamily="18" charset="0"/>
                <a:cs typeface="Times New Roman" panose="02020603050405020304" pitchFamily="18" charset="0"/>
              </a:rPr>
              <a:t> Solar LLC v. Town of Athens Zoning Board of Appeals</a:t>
            </a:r>
            <a:r>
              <a:rPr lang="en-US" sz="2400" dirty="0">
                <a:solidFill>
                  <a:srgbClr val="FF0000"/>
                </a:solidFill>
                <a:latin typeface="Times New Roman" panose="02020603050405020304" pitchFamily="18" charset="0"/>
                <a:cs typeface="Times New Roman" panose="02020603050405020304" pitchFamily="18" charset="0"/>
              </a:rPr>
              <a:t>, 234 AD3d 127 (3</a:t>
            </a:r>
            <a:r>
              <a:rPr lang="en-US" sz="2400" baseline="30000" dirty="0">
                <a:solidFill>
                  <a:srgbClr val="FF0000"/>
                </a:solidFill>
                <a:latin typeface="Times New Roman" panose="02020603050405020304" pitchFamily="18" charset="0"/>
                <a:cs typeface="Times New Roman" panose="02020603050405020304" pitchFamily="18" charset="0"/>
              </a:rPr>
              <a:t>rd</a:t>
            </a:r>
            <a:r>
              <a:rPr lang="en-US" sz="2400" dirty="0">
                <a:solidFill>
                  <a:srgbClr val="FF0000"/>
                </a:solidFill>
                <a:latin typeface="Times New Roman" panose="02020603050405020304" pitchFamily="18" charset="0"/>
                <a:cs typeface="Times New Roman" panose="02020603050405020304" pitchFamily="18" charset="0"/>
              </a:rPr>
              <a:t> Dept. 2024)</a:t>
            </a:r>
          </a:p>
          <a:p>
            <a:r>
              <a:rPr lang="en-US" sz="2400" dirty="0">
                <a:solidFill>
                  <a:srgbClr val="FF0000"/>
                </a:solidFill>
                <a:latin typeface="Times New Roman" panose="02020603050405020304" pitchFamily="18" charset="0"/>
                <a:cs typeface="Times New Roman" panose="02020603050405020304" pitchFamily="18" charset="0"/>
              </a:rPr>
              <a:t>Solar company owned land in the rural residential zoning district.</a:t>
            </a:r>
          </a:p>
          <a:p>
            <a:r>
              <a:rPr lang="en-US" sz="2400" dirty="0">
                <a:solidFill>
                  <a:srgbClr val="FF0000"/>
                </a:solidFill>
                <a:latin typeface="Times New Roman" panose="02020603050405020304" pitchFamily="18" charset="0"/>
                <a:cs typeface="Times New Roman" panose="02020603050405020304" pitchFamily="18" charset="0"/>
              </a:rPr>
              <a:t>The town board adopted a local law prohibiting solar in all districts, except for the commercial and industrial district.</a:t>
            </a:r>
          </a:p>
          <a:p>
            <a:r>
              <a:rPr lang="en-US" sz="2400" dirty="0">
                <a:solidFill>
                  <a:srgbClr val="FF0000"/>
                </a:solidFill>
                <a:latin typeface="Times New Roman" panose="02020603050405020304" pitchFamily="18" charset="0"/>
                <a:cs typeface="Times New Roman" panose="02020603050405020304" pitchFamily="18" charset="0"/>
              </a:rPr>
              <a:t>The solar company applied for a use variance, which was denied by the ZBA</a:t>
            </a:r>
          </a:p>
          <a:p>
            <a:r>
              <a:rPr lang="en-US" sz="2400" dirty="0">
                <a:solidFill>
                  <a:srgbClr val="FF0000"/>
                </a:solidFill>
                <a:latin typeface="Times New Roman" panose="02020603050405020304" pitchFamily="18" charset="0"/>
                <a:cs typeface="Times New Roman" panose="02020603050405020304" pitchFamily="18" charset="0"/>
              </a:rPr>
              <a:t>The solar company appealed and won in court because, while state law provides a stringent 4-part use variance test:</a:t>
            </a:r>
          </a:p>
          <a:p>
            <a:pPr marL="0" indent="0">
              <a:buNone/>
            </a:pPr>
            <a:r>
              <a:rPr lang="en-US" sz="2400" dirty="0">
                <a:solidFill>
                  <a:srgbClr val="FF0000"/>
                </a:solidFill>
                <a:latin typeface="Times New Roman" panose="02020603050405020304" pitchFamily="18" charset="0"/>
                <a:cs typeface="Times New Roman" panose="02020603050405020304" pitchFamily="18" charset="0"/>
              </a:rPr>
              <a:t>		“applicants that are proposing to develop public utility infrastructure are subject to 		the ‘public necessity’ use variance test, which sets a lower burden for establishing 		the applicant’s right to an approved variance …  Indeed, ‘it has long been held that 		a zoning board may not exclude a utility from a community where the utility has 			shown a need for its facilities.’”</a:t>
            </a:r>
          </a:p>
        </p:txBody>
      </p:sp>
      <p:pic>
        <p:nvPicPr>
          <p:cNvPr id="5" name="Picture 4">
            <a:extLst>
              <a:ext uri="{FF2B5EF4-FFF2-40B4-BE49-F238E27FC236}">
                <a16:creationId xmlns:a16="http://schemas.microsoft.com/office/drawing/2014/main" id="{EEB0C3F6-B0C4-9098-0391-59D1EFB8C6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6645" y="158710"/>
            <a:ext cx="2114550" cy="1565918"/>
          </a:xfrm>
          <a:prstGeom prst="rect">
            <a:avLst/>
          </a:prstGeom>
          <a:noFill/>
          <a:ln>
            <a:noFill/>
          </a:ln>
        </p:spPr>
      </p:pic>
    </p:spTree>
    <p:extLst>
      <p:ext uri="{BB962C8B-B14F-4D97-AF65-F5344CB8AC3E}">
        <p14:creationId xmlns:p14="http://schemas.microsoft.com/office/powerpoint/2010/main" val="302855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BD59F-AAF2-4C8F-84BD-133B7CD6CF36}"/>
              </a:ext>
            </a:extLst>
          </p:cNvPr>
          <p:cNvSpPr>
            <a:spLocks noGrp="1"/>
          </p:cNvSpPr>
          <p:nvPr>
            <p:ph type="title"/>
          </p:nvPr>
        </p:nvSpPr>
        <p:spPr>
          <a:xfrm>
            <a:off x="677333" y="609600"/>
            <a:ext cx="9971375" cy="1320800"/>
          </a:xfrm>
        </p:spPr>
        <p:txBody>
          <a:bodyPr/>
          <a:lstStyle/>
          <a:p>
            <a:r>
              <a:rPr lang="en-US" dirty="0">
                <a:solidFill>
                  <a:schemeClr val="tx1"/>
                </a:solidFill>
              </a:rPr>
              <a:t>Step #3: Draft a Thorough Solar Law(Cont.)</a:t>
            </a:r>
          </a:p>
        </p:txBody>
      </p:sp>
      <p:sp>
        <p:nvSpPr>
          <p:cNvPr id="3" name="Content Placeholder 2">
            <a:extLst>
              <a:ext uri="{FF2B5EF4-FFF2-40B4-BE49-F238E27FC236}">
                <a16:creationId xmlns:a16="http://schemas.microsoft.com/office/drawing/2014/main" id="{76EDBF9F-D06C-4F38-A369-6C65C0E5CFD1}"/>
              </a:ext>
            </a:extLst>
          </p:cNvPr>
          <p:cNvSpPr>
            <a:spLocks noGrp="1"/>
          </p:cNvSpPr>
          <p:nvPr>
            <p:ph idx="1"/>
          </p:nvPr>
        </p:nvSpPr>
        <p:spPr>
          <a:xfrm>
            <a:off x="677334" y="1930401"/>
            <a:ext cx="6568418" cy="4573638"/>
          </a:xfrm>
        </p:spPr>
        <p:txBody>
          <a:bodyPr>
            <a:normAutofit/>
          </a:bodyPr>
          <a:lstStyle/>
          <a:p>
            <a:pPr marL="0" indent="0">
              <a:spcBef>
                <a:spcPts val="0"/>
              </a:spcBef>
              <a:buNone/>
            </a:pPr>
            <a:r>
              <a:rPr lang="en-US" sz="2000" b="1" dirty="0">
                <a:solidFill>
                  <a:schemeClr val="tx1"/>
                </a:solidFill>
                <a:latin typeface="Times New Roman" panose="02020603050405020304" pitchFamily="18" charset="0"/>
                <a:cs typeface="Times New Roman" panose="02020603050405020304" pitchFamily="18" charset="0"/>
              </a:rPr>
              <a:t>Step 3: 	Decide What The Permitting Process Looks Like.</a:t>
            </a:r>
          </a:p>
          <a:p>
            <a:pPr marL="0" indent="0">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	</a:t>
            </a:r>
          </a:p>
          <a:p>
            <a:pPr marL="0" indent="0">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What approvals are required?</a:t>
            </a:r>
          </a:p>
          <a:p>
            <a:pPr marL="0" indent="0">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		Special Use Permit</a:t>
            </a:r>
          </a:p>
          <a:p>
            <a:pPr marL="0" indent="0">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		Site Plan Approval</a:t>
            </a:r>
          </a:p>
          <a:p>
            <a:pPr marL="0" indent="0">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		Both</a:t>
            </a:r>
          </a:p>
          <a:p>
            <a:pPr marL="0" indent="0">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		Just a Building Permit (small-scale projects)</a:t>
            </a:r>
          </a:p>
          <a:p>
            <a:pPr marL="0" indent="0">
              <a:spcBef>
                <a:spcPts val="0"/>
              </a:spcBef>
              <a:buNone/>
            </a:pPr>
            <a:endParaRPr lang="en-US" sz="2000"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Who issues the approval?</a:t>
            </a:r>
          </a:p>
          <a:p>
            <a:pPr marL="0" indent="0">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		Planning Board</a:t>
            </a:r>
          </a:p>
          <a:p>
            <a:pPr marL="0" indent="0">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		Town Board</a:t>
            </a:r>
          </a:p>
          <a:p>
            <a:pPr marL="0" indent="0">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		Code Enforcement Officer</a:t>
            </a:r>
          </a:p>
        </p:txBody>
      </p:sp>
      <p:pic>
        <p:nvPicPr>
          <p:cNvPr id="5" name="Picture 4">
            <a:extLst>
              <a:ext uri="{FF2B5EF4-FFF2-40B4-BE49-F238E27FC236}">
                <a16:creationId xmlns:a16="http://schemas.microsoft.com/office/drawing/2014/main" id="{14410145-958A-4B2A-B956-B2C36F0BCA8E}"/>
              </a:ext>
            </a:extLst>
          </p:cNvPr>
          <p:cNvPicPr>
            <a:picLocks noChangeAspect="1"/>
          </p:cNvPicPr>
          <p:nvPr/>
        </p:nvPicPr>
        <p:blipFill>
          <a:blip r:embed="rId2"/>
          <a:stretch>
            <a:fillRect/>
          </a:stretch>
        </p:blipFill>
        <p:spPr>
          <a:xfrm>
            <a:off x="6821602" y="2772701"/>
            <a:ext cx="2876550" cy="1590675"/>
          </a:xfrm>
          <a:prstGeom prst="rect">
            <a:avLst/>
          </a:prstGeom>
        </p:spPr>
      </p:pic>
    </p:spTree>
    <p:extLst>
      <p:ext uri="{BB962C8B-B14F-4D97-AF65-F5344CB8AC3E}">
        <p14:creationId xmlns:p14="http://schemas.microsoft.com/office/powerpoint/2010/main" val="19896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C51AA-02B0-4701-AA6E-9E3159E6E4F4}"/>
              </a:ext>
            </a:extLst>
          </p:cNvPr>
          <p:cNvSpPr>
            <a:spLocks noGrp="1"/>
          </p:cNvSpPr>
          <p:nvPr>
            <p:ph type="title"/>
          </p:nvPr>
        </p:nvSpPr>
        <p:spPr>
          <a:xfrm>
            <a:off x="677333" y="609600"/>
            <a:ext cx="9959801" cy="1076325"/>
          </a:xfrm>
        </p:spPr>
        <p:txBody>
          <a:bodyPr/>
          <a:lstStyle/>
          <a:p>
            <a:r>
              <a:rPr lang="en-US" dirty="0">
                <a:solidFill>
                  <a:schemeClr val="tx1"/>
                </a:solidFill>
              </a:rPr>
              <a:t>Step #3: Draft a Thorough Solar Law (Cont.)</a:t>
            </a:r>
          </a:p>
        </p:txBody>
      </p:sp>
      <p:sp>
        <p:nvSpPr>
          <p:cNvPr id="3" name="Content Placeholder 2">
            <a:extLst>
              <a:ext uri="{FF2B5EF4-FFF2-40B4-BE49-F238E27FC236}">
                <a16:creationId xmlns:a16="http://schemas.microsoft.com/office/drawing/2014/main" id="{01430DCB-F36B-4D46-8786-1BBE5CC6D8C3}"/>
              </a:ext>
            </a:extLst>
          </p:cNvPr>
          <p:cNvSpPr>
            <a:spLocks noGrp="1"/>
          </p:cNvSpPr>
          <p:nvPr>
            <p:ph idx="1"/>
          </p:nvPr>
        </p:nvSpPr>
        <p:spPr>
          <a:xfrm>
            <a:off x="677334" y="1930400"/>
            <a:ext cx="6742038" cy="4603135"/>
          </a:xfrm>
        </p:spPr>
        <p:txBody>
          <a:bodyPr>
            <a:normAutofit lnSpcReduction="10000"/>
          </a:bodyPr>
          <a:lstStyle/>
          <a:p>
            <a:pPr marL="0" indent="0">
              <a:spcBef>
                <a:spcPts val="0"/>
              </a:spcBef>
              <a:buNone/>
            </a:pPr>
            <a:r>
              <a:rPr lang="en-US" sz="2000" b="1" dirty="0">
                <a:solidFill>
                  <a:schemeClr val="tx1"/>
                </a:solidFill>
                <a:latin typeface="Times New Roman" panose="02020603050405020304" pitchFamily="18" charset="0"/>
                <a:cs typeface="Times New Roman" panose="02020603050405020304" pitchFamily="18" charset="0"/>
              </a:rPr>
              <a:t>Step 4: 	Establish Standards.</a:t>
            </a:r>
          </a:p>
          <a:p>
            <a:pPr marL="0" indent="0">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	</a:t>
            </a:r>
          </a:p>
          <a:p>
            <a:pPr marL="0" indent="0">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	A Check List of standards to include in your law:</a:t>
            </a:r>
          </a:p>
          <a:p>
            <a:pPr marL="0" indent="0">
              <a:spcBef>
                <a:spcPts val="0"/>
              </a:spcBef>
              <a:buNone/>
            </a:pPr>
            <a:endParaRPr lang="en-US" sz="2000"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effectLst/>
                <a:latin typeface="Wingdings" panose="05000000000000000000" pitchFamily="2" charset="2"/>
                <a:ea typeface="Calibri" panose="020F0502020204030204" pitchFamily="34" charset="0"/>
              </a:rPr>
              <a:t>þ</a:t>
            </a:r>
            <a:r>
              <a:rPr lang="en-US" sz="2000" dirty="0">
                <a:solidFill>
                  <a:schemeClr val="tx1"/>
                </a:solidFill>
                <a:effectLst/>
                <a:latin typeface="Calibri" panose="020F0502020204030204" pitchFamily="34" charset="0"/>
                <a:ea typeface="Calibri" panose="020F0502020204030204" pitchFamily="34" charset="0"/>
              </a:rPr>
              <a:t>	</a:t>
            </a:r>
            <a:r>
              <a:rPr lang="en-US" sz="2000" dirty="0">
                <a:solidFill>
                  <a:schemeClr val="tx1"/>
                </a:solidFill>
                <a:latin typeface="Times New Roman" panose="02020603050405020304" pitchFamily="18" charset="0"/>
                <a:cs typeface="Times New Roman" panose="02020603050405020304" pitchFamily="18" charset="0"/>
              </a:rPr>
              <a:t>Setbacks</a:t>
            </a:r>
          </a:p>
          <a:p>
            <a:pPr marL="0" indent="0">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effectLst/>
                <a:latin typeface="Wingdings" panose="05000000000000000000" pitchFamily="2" charset="2"/>
                <a:ea typeface="Calibri" panose="020F0502020204030204" pitchFamily="34" charset="0"/>
              </a:rPr>
              <a:t>þ</a:t>
            </a:r>
            <a:r>
              <a:rPr lang="en-US" sz="2000" dirty="0">
                <a:solidFill>
                  <a:schemeClr val="tx1"/>
                </a:solidFill>
                <a:effectLst/>
                <a:latin typeface="Calibri" panose="020F0502020204030204" pitchFamily="34" charset="0"/>
                <a:ea typeface="Calibri" panose="020F0502020204030204" pitchFamily="34" charset="0"/>
              </a:rPr>
              <a:t>	</a:t>
            </a:r>
            <a:r>
              <a:rPr lang="en-US" sz="2000" dirty="0">
                <a:solidFill>
                  <a:schemeClr val="tx1"/>
                </a:solidFill>
                <a:latin typeface="Times New Roman" panose="02020603050405020304" pitchFamily="18" charset="0"/>
                <a:cs typeface="Times New Roman" panose="02020603050405020304" pitchFamily="18" charset="0"/>
              </a:rPr>
              <a:t>Height Limits</a:t>
            </a:r>
          </a:p>
          <a:p>
            <a:pPr marL="0" indent="0">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effectLst/>
                <a:latin typeface="Wingdings" panose="05000000000000000000" pitchFamily="2" charset="2"/>
                <a:ea typeface="Calibri" panose="020F0502020204030204" pitchFamily="34" charset="0"/>
              </a:rPr>
              <a:t>þ</a:t>
            </a:r>
            <a:r>
              <a:rPr lang="en-US" sz="2000" dirty="0">
                <a:solidFill>
                  <a:schemeClr val="tx1"/>
                </a:solidFill>
                <a:effectLst/>
                <a:latin typeface="Calibri" panose="020F0502020204030204" pitchFamily="34" charset="0"/>
                <a:ea typeface="Calibri" panose="020F0502020204030204" pitchFamily="34" charset="0"/>
              </a:rPr>
              <a:t>	</a:t>
            </a:r>
            <a:r>
              <a:rPr lang="en-US" sz="2000" dirty="0">
                <a:solidFill>
                  <a:schemeClr val="tx1"/>
                </a:solidFill>
                <a:latin typeface="Times New Roman" panose="02020603050405020304" pitchFamily="18" charset="0"/>
                <a:cs typeface="Times New Roman" panose="02020603050405020304" pitchFamily="18" charset="0"/>
              </a:rPr>
              <a:t>Minimum Lot Size</a:t>
            </a:r>
          </a:p>
          <a:p>
            <a:pPr marL="0" indent="0">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effectLst/>
                <a:latin typeface="Wingdings" panose="05000000000000000000" pitchFamily="2" charset="2"/>
                <a:ea typeface="Calibri" panose="020F0502020204030204" pitchFamily="34" charset="0"/>
              </a:rPr>
              <a:t>þ</a:t>
            </a:r>
            <a:r>
              <a:rPr lang="en-US" sz="2000" dirty="0">
                <a:solidFill>
                  <a:schemeClr val="tx1"/>
                </a:solidFill>
                <a:effectLst/>
                <a:latin typeface="Calibri" panose="020F0502020204030204" pitchFamily="34" charset="0"/>
                <a:ea typeface="Calibri" panose="020F0502020204030204" pitchFamily="34" charset="0"/>
              </a:rPr>
              <a:t>	</a:t>
            </a:r>
            <a:r>
              <a:rPr lang="en-US" sz="2000" dirty="0">
                <a:solidFill>
                  <a:schemeClr val="tx1"/>
                </a:solidFill>
                <a:latin typeface="Times New Roman" panose="02020603050405020304" pitchFamily="18" charset="0"/>
                <a:cs typeface="Times New Roman" panose="02020603050405020304" pitchFamily="18" charset="0"/>
              </a:rPr>
              <a:t>Visual Screening/Buffering</a:t>
            </a:r>
          </a:p>
          <a:p>
            <a:pPr marL="0" indent="0">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effectLst/>
                <a:latin typeface="Wingdings" panose="05000000000000000000" pitchFamily="2" charset="2"/>
                <a:ea typeface="Calibri" panose="020F0502020204030204" pitchFamily="34" charset="0"/>
              </a:rPr>
              <a:t>þ</a:t>
            </a:r>
            <a:r>
              <a:rPr lang="en-US" sz="2000" dirty="0">
                <a:solidFill>
                  <a:schemeClr val="tx1"/>
                </a:solidFill>
                <a:effectLst/>
                <a:latin typeface="Calibri" panose="020F0502020204030204" pitchFamily="34" charset="0"/>
                <a:ea typeface="Calibri" panose="020F0502020204030204" pitchFamily="34" charset="0"/>
              </a:rPr>
              <a:t>	</a:t>
            </a:r>
            <a:r>
              <a:rPr lang="en-US" sz="2000" dirty="0">
                <a:solidFill>
                  <a:schemeClr val="tx1"/>
                </a:solidFill>
                <a:latin typeface="Times New Roman" panose="02020603050405020304" pitchFamily="18" charset="0"/>
                <a:cs typeface="Times New Roman" panose="02020603050405020304" pitchFamily="18" charset="0"/>
              </a:rPr>
              <a:t>Lighting</a:t>
            </a:r>
          </a:p>
          <a:p>
            <a:pPr marL="0" indent="0">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effectLst/>
                <a:latin typeface="Wingdings" panose="05000000000000000000" pitchFamily="2" charset="2"/>
                <a:ea typeface="Calibri" panose="020F0502020204030204" pitchFamily="34" charset="0"/>
              </a:rPr>
              <a:t>þ</a:t>
            </a:r>
            <a:r>
              <a:rPr lang="en-US" sz="2000" dirty="0">
                <a:solidFill>
                  <a:schemeClr val="tx1"/>
                </a:solidFill>
                <a:effectLst/>
                <a:latin typeface="Calibri" panose="020F0502020204030204" pitchFamily="34" charset="0"/>
                <a:ea typeface="Calibri" panose="020F0502020204030204" pitchFamily="34" charset="0"/>
              </a:rPr>
              <a:t>	</a:t>
            </a:r>
            <a:r>
              <a:rPr lang="en-US" sz="2000" dirty="0">
                <a:solidFill>
                  <a:schemeClr val="tx1"/>
                </a:solidFill>
                <a:latin typeface="Times New Roman" panose="02020603050405020304" pitchFamily="18" charset="0"/>
                <a:cs typeface="Times New Roman" panose="02020603050405020304" pitchFamily="18" charset="0"/>
              </a:rPr>
              <a:t>Glare</a:t>
            </a:r>
          </a:p>
          <a:p>
            <a:pPr marL="0" indent="0">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effectLst/>
                <a:latin typeface="Wingdings" panose="05000000000000000000" pitchFamily="2" charset="2"/>
                <a:ea typeface="Calibri" panose="020F0502020204030204" pitchFamily="34" charset="0"/>
              </a:rPr>
              <a:t>þ</a:t>
            </a:r>
            <a:r>
              <a:rPr lang="en-US" sz="2000" dirty="0">
                <a:solidFill>
                  <a:schemeClr val="tx1"/>
                </a:solidFill>
                <a:effectLst/>
                <a:latin typeface="Calibri" panose="020F0502020204030204" pitchFamily="34" charset="0"/>
                <a:ea typeface="Calibri" panose="020F0502020204030204" pitchFamily="34" charset="0"/>
              </a:rPr>
              <a:t>	</a:t>
            </a:r>
            <a:r>
              <a:rPr lang="en-US" sz="2000" dirty="0">
                <a:solidFill>
                  <a:schemeClr val="tx1"/>
                </a:solidFill>
                <a:latin typeface="Times New Roman" panose="02020603050405020304" pitchFamily="18" charset="0"/>
                <a:cs typeface="Times New Roman" panose="02020603050405020304" pitchFamily="18" charset="0"/>
              </a:rPr>
              <a:t>Noise</a:t>
            </a:r>
          </a:p>
          <a:p>
            <a:pPr marL="0" indent="0">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effectLst/>
                <a:latin typeface="Wingdings" panose="05000000000000000000" pitchFamily="2" charset="2"/>
                <a:ea typeface="Calibri" panose="020F0502020204030204" pitchFamily="34" charset="0"/>
              </a:rPr>
              <a:t>þ</a:t>
            </a:r>
            <a:r>
              <a:rPr lang="en-US" sz="2000" dirty="0">
                <a:solidFill>
                  <a:schemeClr val="tx1"/>
                </a:solidFill>
                <a:effectLst/>
                <a:latin typeface="Calibri" panose="020F0502020204030204" pitchFamily="34" charset="0"/>
                <a:ea typeface="Calibri" panose="020F0502020204030204" pitchFamily="34" charset="0"/>
              </a:rPr>
              <a:t>	</a:t>
            </a:r>
            <a:r>
              <a:rPr lang="en-US" sz="2000" dirty="0">
                <a:solidFill>
                  <a:schemeClr val="tx1"/>
                </a:solidFill>
                <a:latin typeface="Times New Roman" panose="02020603050405020304" pitchFamily="18" charset="0"/>
                <a:cs typeface="Times New Roman" panose="02020603050405020304" pitchFamily="18" charset="0"/>
              </a:rPr>
              <a:t>Fire Suppression</a:t>
            </a:r>
          </a:p>
          <a:p>
            <a:pPr marL="0" indent="0">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effectLst/>
                <a:latin typeface="Wingdings" panose="05000000000000000000" pitchFamily="2" charset="2"/>
                <a:ea typeface="Calibri" panose="020F0502020204030204" pitchFamily="34" charset="0"/>
              </a:rPr>
              <a:t>þ</a:t>
            </a:r>
            <a:r>
              <a:rPr lang="en-US" sz="2000" dirty="0">
                <a:solidFill>
                  <a:schemeClr val="tx1"/>
                </a:solidFill>
                <a:effectLst/>
                <a:latin typeface="Calibri" panose="020F0502020204030204" pitchFamily="34" charset="0"/>
                <a:ea typeface="Calibri" panose="020F0502020204030204" pitchFamily="34" charset="0"/>
              </a:rPr>
              <a:t>	</a:t>
            </a:r>
            <a:r>
              <a:rPr lang="en-US" sz="2000" dirty="0">
                <a:solidFill>
                  <a:schemeClr val="tx1"/>
                </a:solidFill>
                <a:latin typeface="Times New Roman" panose="02020603050405020304" pitchFamily="18" charset="0"/>
                <a:cs typeface="Times New Roman" panose="02020603050405020304" pitchFamily="18" charset="0"/>
              </a:rPr>
              <a:t>Road Frontage</a:t>
            </a:r>
          </a:p>
          <a:p>
            <a:pPr marL="0" indent="0">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effectLst/>
                <a:latin typeface="Wingdings" panose="05000000000000000000" pitchFamily="2" charset="2"/>
                <a:ea typeface="Calibri" panose="020F0502020204030204" pitchFamily="34" charset="0"/>
              </a:rPr>
              <a:t>þ</a:t>
            </a:r>
            <a:r>
              <a:rPr lang="en-US" sz="2000" dirty="0">
                <a:solidFill>
                  <a:schemeClr val="tx1"/>
                </a:solidFill>
                <a:effectLst/>
                <a:latin typeface="Calibri" panose="020F0502020204030204" pitchFamily="34" charset="0"/>
                <a:ea typeface="Calibri" panose="020F0502020204030204" pitchFamily="34" charset="0"/>
              </a:rPr>
              <a:t>	</a:t>
            </a:r>
            <a:r>
              <a:rPr lang="en-US" sz="2000" dirty="0">
                <a:solidFill>
                  <a:schemeClr val="tx1"/>
                </a:solidFill>
                <a:latin typeface="Times New Roman" panose="02020603050405020304" pitchFamily="18" charset="0"/>
                <a:cs typeface="Times New Roman" panose="02020603050405020304" pitchFamily="18" charset="0"/>
              </a:rPr>
              <a:t>Access Road</a:t>
            </a:r>
          </a:p>
          <a:p>
            <a:pPr marL="0" indent="0">
              <a:spcBef>
                <a:spcPts val="0"/>
              </a:spcBef>
              <a:buNone/>
            </a:pPr>
            <a:r>
              <a:rPr lang="en-US" dirty="0">
                <a:solidFill>
                  <a:schemeClr val="tx1"/>
                </a:solidFill>
                <a:latin typeface="Times New Roman" panose="02020603050405020304" pitchFamily="18" charset="0"/>
                <a:cs typeface="Times New Roman" panose="02020603050405020304" pitchFamily="18" charset="0"/>
              </a:rPr>
              <a:t>		</a:t>
            </a:r>
            <a:endParaRPr lang="en-US" dirty="0"/>
          </a:p>
        </p:txBody>
      </p:sp>
      <p:pic>
        <p:nvPicPr>
          <p:cNvPr id="5" name="Picture 4">
            <a:extLst>
              <a:ext uri="{FF2B5EF4-FFF2-40B4-BE49-F238E27FC236}">
                <a16:creationId xmlns:a16="http://schemas.microsoft.com/office/drawing/2014/main" id="{14D627AB-F479-4409-ACC3-1C9E1ACADAD0}"/>
              </a:ext>
            </a:extLst>
          </p:cNvPr>
          <p:cNvPicPr>
            <a:picLocks noChangeAspect="1"/>
          </p:cNvPicPr>
          <p:nvPr/>
        </p:nvPicPr>
        <p:blipFill>
          <a:blip r:embed="rId2"/>
          <a:stretch>
            <a:fillRect/>
          </a:stretch>
        </p:blipFill>
        <p:spPr>
          <a:xfrm>
            <a:off x="7159122" y="3429000"/>
            <a:ext cx="2619375" cy="1743075"/>
          </a:xfrm>
          <a:prstGeom prst="rect">
            <a:avLst/>
          </a:prstGeom>
        </p:spPr>
      </p:pic>
    </p:spTree>
    <p:extLst>
      <p:ext uri="{BB962C8B-B14F-4D97-AF65-F5344CB8AC3E}">
        <p14:creationId xmlns:p14="http://schemas.microsoft.com/office/powerpoint/2010/main" val="248055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C0FC7-A8CC-4996-914A-032679412119}"/>
              </a:ext>
            </a:extLst>
          </p:cNvPr>
          <p:cNvSpPr>
            <a:spLocks noGrp="1"/>
          </p:cNvSpPr>
          <p:nvPr>
            <p:ph type="title"/>
          </p:nvPr>
        </p:nvSpPr>
        <p:spPr>
          <a:xfrm>
            <a:off x="677333" y="609600"/>
            <a:ext cx="9344231" cy="1320800"/>
          </a:xfrm>
        </p:spPr>
        <p:txBody>
          <a:bodyPr/>
          <a:lstStyle/>
          <a:p>
            <a:r>
              <a:rPr lang="en-US" dirty="0">
                <a:solidFill>
                  <a:schemeClr val="tx1"/>
                </a:solidFill>
              </a:rPr>
              <a:t>Step #3: Draft a Thorough Solar Law (Cont.)</a:t>
            </a:r>
          </a:p>
        </p:txBody>
      </p:sp>
      <p:sp>
        <p:nvSpPr>
          <p:cNvPr id="3" name="Content Placeholder 2">
            <a:extLst>
              <a:ext uri="{FF2B5EF4-FFF2-40B4-BE49-F238E27FC236}">
                <a16:creationId xmlns:a16="http://schemas.microsoft.com/office/drawing/2014/main" id="{55E254C6-9084-40BE-83F5-CBAD90F0523B}"/>
              </a:ext>
            </a:extLst>
          </p:cNvPr>
          <p:cNvSpPr>
            <a:spLocks noGrp="1"/>
          </p:cNvSpPr>
          <p:nvPr>
            <p:ph idx="1"/>
          </p:nvPr>
        </p:nvSpPr>
        <p:spPr>
          <a:xfrm>
            <a:off x="677334" y="2160589"/>
            <a:ext cx="5931810" cy="3880773"/>
          </a:xfrm>
        </p:spPr>
        <p:txBody>
          <a:bodyPr>
            <a:normAutofit/>
          </a:bodyPr>
          <a:lstStyle/>
          <a:p>
            <a:pPr marL="0" indent="0">
              <a:spcBef>
                <a:spcPts val="0"/>
              </a:spcBef>
              <a:buNone/>
            </a:pPr>
            <a:r>
              <a:rPr lang="en-US"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effectLst/>
                <a:latin typeface="Wingdings" panose="05000000000000000000" pitchFamily="2" charset="2"/>
                <a:ea typeface="Calibri" panose="020F0502020204030204" pitchFamily="34" charset="0"/>
              </a:rPr>
              <a:t>þ</a:t>
            </a:r>
            <a:r>
              <a:rPr lang="en-US" sz="2000" dirty="0">
                <a:solidFill>
                  <a:schemeClr val="tx1"/>
                </a:solidFill>
                <a:effectLst/>
                <a:latin typeface="Calibri" panose="020F0502020204030204" pitchFamily="34" charset="0"/>
                <a:ea typeface="Calibri" panose="020F0502020204030204" pitchFamily="34" charset="0"/>
              </a:rPr>
              <a:t>	</a:t>
            </a:r>
            <a:r>
              <a:rPr lang="en-US" sz="2000" dirty="0">
                <a:solidFill>
                  <a:schemeClr val="tx1"/>
                </a:solidFill>
                <a:latin typeface="Times New Roman" panose="02020603050405020304" pitchFamily="18" charset="0"/>
                <a:cs typeface="Times New Roman" panose="02020603050405020304" pitchFamily="18" charset="0"/>
              </a:rPr>
              <a:t>Vegetation Management Plan</a:t>
            </a:r>
          </a:p>
          <a:p>
            <a:pPr marL="0" indent="0">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effectLst/>
                <a:latin typeface="Wingdings" panose="05000000000000000000" pitchFamily="2" charset="2"/>
                <a:ea typeface="Calibri" panose="020F0502020204030204" pitchFamily="34" charset="0"/>
              </a:rPr>
              <a:t>þ</a:t>
            </a:r>
            <a:r>
              <a:rPr lang="en-US" sz="2000" dirty="0">
                <a:solidFill>
                  <a:schemeClr val="tx1"/>
                </a:solidFill>
                <a:effectLst/>
                <a:latin typeface="Calibri" panose="020F0502020204030204" pitchFamily="34" charset="0"/>
                <a:ea typeface="Calibri" panose="020F0502020204030204" pitchFamily="34" charset="0"/>
              </a:rPr>
              <a:t>	</a:t>
            </a:r>
            <a:r>
              <a:rPr lang="en-US" sz="2000" dirty="0">
                <a:solidFill>
                  <a:schemeClr val="tx1"/>
                </a:solidFill>
                <a:latin typeface="Times New Roman" panose="02020603050405020304" pitchFamily="18" charset="0"/>
                <a:cs typeface="Times New Roman" panose="02020603050405020304" pitchFamily="18" charset="0"/>
              </a:rPr>
              <a:t>Fencing</a:t>
            </a:r>
          </a:p>
          <a:p>
            <a:pPr marL="0" indent="0">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effectLst/>
                <a:latin typeface="Wingdings" panose="05000000000000000000" pitchFamily="2" charset="2"/>
                <a:ea typeface="Calibri" panose="020F0502020204030204" pitchFamily="34" charset="0"/>
              </a:rPr>
              <a:t>þ</a:t>
            </a:r>
            <a:r>
              <a:rPr lang="en-US" sz="2000" dirty="0">
                <a:solidFill>
                  <a:schemeClr val="tx1"/>
                </a:solidFill>
                <a:effectLst/>
                <a:latin typeface="Calibri" panose="020F0502020204030204" pitchFamily="34" charset="0"/>
                <a:ea typeface="Calibri" panose="020F0502020204030204" pitchFamily="34" charset="0"/>
              </a:rPr>
              <a:t>	</a:t>
            </a:r>
            <a:r>
              <a:rPr lang="en-US" sz="2000" dirty="0">
                <a:solidFill>
                  <a:schemeClr val="tx1"/>
                </a:solidFill>
                <a:latin typeface="Times New Roman" panose="02020603050405020304" pitchFamily="18" charset="0"/>
                <a:cs typeface="Times New Roman" panose="02020603050405020304" pitchFamily="18" charset="0"/>
              </a:rPr>
              <a:t>Utilities</a:t>
            </a:r>
          </a:p>
          <a:p>
            <a:pPr marL="0" indent="0">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effectLst/>
                <a:latin typeface="Wingdings" panose="05000000000000000000" pitchFamily="2" charset="2"/>
                <a:ea typeface="Calibri" panose="020F0502020204030204" pitchFamily="34" charset="0"/>
              </a:rPr>
              <a:t>þ</a:t>
            </a:r>
            <a:r>
              <a:rPr lang="en-US" sz="2000" dirty="0">
                <a:solidFill>
                  <a:schemeClr val="tx1"/>
                </a:solidFill>
                <a:effectLst/>
                <a:latin typeface="Calibri" panose="020F0502020204030204" pitchFamily="34" charset="0"/>
                <a:ea typeface="Calibri" panose="020F0502020204030204" pitchFamily="34" charset="0"/>
              </a:rPr>
              <a:t>	</a:t>
            </a:r>
            <a:r>
              <a:rPr lang="en-US" sz="2000" dirty="0">
                <a:solidFill>
                  <a:schemeClr val="tx1"/>
                </a:solidFill>
                <a:latin typeface="Times New Roman" panose="02020603050405020304" pitchFamily="18" charset="0"/>
                <a:cs typeface="Times New Roman" panose="02020603050405020304" pitchFamily="18" charset="0"/>
              </a:rPr>
              <a:t>Lot Coverage</a:t>
            </a:r>
          </a:p>
          <a:p>
            <a:pPr marL="0" indent="0">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effectLst/>
                <a:latin typeface="Wingdings" panose="05000000000000000000" pitchFamily="2" charset="2"/>
                <a:ea typeface="Calibri" panose="020F0502020204030204" pitchFamily="34" charset="0"/>
              </a:rPr>
              <a:t>þ</a:t>
            </a:r>
            <a:r>
              <a:rPr lang="en-US" sz="2000" dirty="0">
                <a:solidFill>
                  <a:schemeClr val="tx1"/>
                </a:solidFill>
                <a:effectLst/>
                <a:latin typeface="Calibri" panose="020F0502020204030204" pitchFamily="34" charset="0"/>
                <a:ea typeface="Calibri" panose="020F0502020204030204" pitchFamily="34" charset="0"/>
              </a:rPr>
              <a:t>	</a:t>
            </a:r>
            <a:r>
              <a:rPr lang="en-US" sz="2000" dirty="0">
                <a:solidFill>
                  <a:schemeClr val="tx1"/>
                </a:solidFill>
                <a:latin typeface="Times New Roman" panose="02020603050405020304" pitchFamily="18" charset="0"/>
                <a:cs typeface="Times New Roman" panose="02020603050405020304" pitchFamily="18" charset="0"/>
              </a:rPr>
              <a:t>Stormwater Management Plan</a:t>
            </a:r>
          </a:p>
          <a:p>
            <a:pPr marL="0" indent="0">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effectLst/>
                <a:latin typeface="Wingdings" panose="05000000000000000000" pitchFamily="2" charset="2"/>
                <a:ea typeface="Calibri" panose="020F0502020204030204" pitchFamily="34" charset="0"/>
              </a:rPr>
              <a:t>þ</a:t>
            </a:r>
            <a:r>
              <a:rPr lang="en-US" sz="2000" dirty="0">
                <a:solidFill>
                  <a:schemeClr val="tx1"/>
                </a:solidFill>
                <a:effectLst/>
                <a:latin typeface="Calibri" panose="020F0502020204030204" pitchFamily="34" charset="0"/>
                <a:ea typeface="Calibri" panose="020F0502020204030204" pitchFamily="34" charset="0"/>
              </a:rPr>
              <a:t>	</a:t>
            </a:r>
            <a:r>
              <a:rPr lang="en-US" sz="2000" dirty="0">
                <a:solidFill>
                  <a:schemeClr val="tx1"/>
                </a:solidFill>
                <a:latin typeface="Times New Roman" panose="02020603050405020304" pitchFamily="18" charset="0"/>
                <a:cs typeface="Times New Roman" panose="02020603050405020304" pitchFamily="18" charset="0"/>
              </a:rPr>
              <a:t>Decommissioning Plan</a:t>
            </a:r>
          </a:p>
          <a:p>
            <a:pPr marL="0" indent="0">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effectLst/>
                <a:latin typeface="Wingdings" panose="05000000000000000000" pitchFamily="2" charset="2"/>
                <a:ea typeface="Calibri" panose="020F0502020204030204" pitchFamily="34" charset="0"/>
              </a:rPr>
              <a:t>þ</a:t>
            </a:r>
            <a:r>
              <a:rPr lang="en-US" sz="2000" dirty="0">
                <a:solidFill>
                  <a:schemeClr val="tx1"/>
                </a:solidFill>
                <a:effectLst/>
                <a:latin typeface="Calibri" panose="020F0502020204030204" pitchFamily="34" charset="0"/>
                <a:ea typeface="Calibri" panose="020F0502020204030204" pitchFamily="34" charset="0"/>
              </a:rPr>
              <a:t>	</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Financial S</a:t>
            </a:r>
            <a:r>
              <a:rPr lang="en-US" sz="2000" dirty="0">
                <a:solidFill>
                  <a:schemeClr val="tx1"/>
                </a:solidFill>
                <a:latin typeface="Times New Roman" panose="02020603050405020304" pitchFamily="18" charset="0"/>
                <a:cs typeface="Times New Roman" panose="02020603050405020304" pitchFamily="18" charset="0"/>
              </a:rPr>
              <a:t>ecurity for Decommissioning</a:t>
            </a:r>
          </a:p>
          <a:p>
            <a:pPr marL="0" indent="0">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Wingdings" panose="05000000000000000000" pitchFamily="2" charset="2"/>
                <a:ea typeface="Calibri" panose="020F0502020204030204" pitchFamily="34" charset="0"/>
              </a:rPr>
              <a:t>þ </a:t>
            </a:r>
            <a:r>
              <a:rPr lang="en-US" sz="2000" dirty="0">
                <a:solidFill>
                  <a:schemeClr val="tx1"/>
                </a:solidFill>
                <a:latin typeface="Times New Roman" panose="02020603050405020304" pitchFamily="18" charset="0"/>
                <a:cs typeface="Times New Roman" panose="02020603050405020304" pitchFamily="18" charset="0"/>
              </a:rPr>
              <a:t>Host Community Agreement</a:t>
            </a:r>
          </a:p>
          <a:p>
            <a:pPr marL="0" indent="0">
              <a:spcBef>
                <a:spcPts val="0"/>
              </a:spcBef>
              <a:buNone/>
            </a:pPr>
            <a:r>
              <a:rPr lang="en-US" sz="2000" dirty="0">
                <a:solidFill>
                  <a:schemeClr val="tx1"/>
                </a:solidFill>
                <a:latin typeface="Wingdings" panose="05000000000000000000" pitchFamily="2" charset="2"/>
                <a:ea typeface="Calibri" panose="020F0502020204030204" pitchFamily="34" charset="0"/>
              </a:rPr>
              <a:t>		þ </a:t>
            </a:r>
            <a:r>
              <a:rPr lang="en-US" sz="2000" dirty="0">
                <a:solidFill>
                  <a:schemeClr val="tx1"/>
                </a:solidFill>
                <a:latin typeface="Times New Roman" panose="02020603050405020304" pitchFamily="18" charset="0"/>
                <a:cs typeface="Times New Roman" panose="02020603050405020304" pitchFamily="18" charset="0"/>
              </a:rPr>
              <a:t>Operating Permit and Fee</a:t>
            </a:r>
          </a:p>
          <a:p>
            <a:pPr marL="0" indent="0">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effectLst/>
                <a:latin typeface="Wingdings" panose="05000000000000000000" pitchFamily="2" charset="2"/>
                <a:ea typeface="Calibri" panose="020F0502020204030204" pitchFamily="34" charset="0"/>
              </a:rPr>
              <a:t>þ</a:t>
            </a:r>
            <a:r>
              <a:rPr lang="en-US" sz="2000" dirty="0">
                <a:solidFill>
                  <a:schemeClr val="tx1"/>
                </a:solidFill>
                <a:effectLst/>
                <a:latin typeface="Calibri" panose="020F0502020204030204" pitchFamily="34" charset="0"/>
                <a:ea typeface="Calibri" panose="020F0502020204030204" pitchFamily="34" charset="0"/>
              </a:rPr>
              <a:t>	</a:t>
            </a:r>
            <a:r>
              <a:rPr lang="en-US" sz="2000" dirty="0">
                <a:solidFill>
                  <a:schemeClr val="tx1"/>
                </a:solidFill>
                <a:latin typeface="Times New Roman" panose="02020603050405020304" pitchFamily="18" charset="0"/>
                <a:cs typeface="Times New Roman" panose="02020603050405020304" pitchFamily="18" charset="0"/>
              </a:rPr>
              <a:t>Insurance</a:t>
            </a:r>
          </a:p>
          <a:p>
            <a:pPr marL="0" indent="0">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effectLst/>
                <a:latin typeface="Wingdings" panose="05000000000000000000" pitchFamily="2" charset="2"/>
                <a:ea typeface="Calibri" panose="020F0502020204030204" pitchFamily="34" charset="0"/>
              </a:rPr>
              <a:t>þ</a:t>
            </a:r>
            <a:r>
              <a:rPr lang="en-US" sz="2000" dirty="0">
                <a:solidFill>
                  <a:schemeClr val="tx1"/>
                </a:solidFill>
                <a:effectLst/>
                <a:latin typeface="Calibri" panose="020F0502020204030204" pitchFamily="34" charset="0"/>
                <a:ea typeface="Calibri" panose="020F0502020204030204" pitchFamily="34" charset="0"/>
              </a:rPr>
              <a:t>	</a:t>
            </a:r>
            <a:r>
              <a:rPr lang="en-US" sz="2000" dirty="0">
                <a:solidFill>
                  <a:schemeClr val="tx1"/>
                </a:solidFill>
                <a:latin typeface="Times New Roman" panose="02020603050405020304" pitchFamily="18" charset="0"/>
                <a:cs typeface="Times New Roman" panose="02020603050405020304" pitchFamily="18" charset="0"/>
              </a:rPr>
              <a:t>Escrow for Legal and Engineering Fees</a:t>
            </a:r>
          </a:p>
          <a:p>
            <a:pPr marL="0" indent="0">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effectLst/>
                <a:latin typeface="Wingdings" panose="05000000000000000000" pitchFamily="2" charset="2"/>
                <a:ea typeface="Calibri" panose="020F0502020204030204" pitchFamily="34" charset="0"/>
              </a:rPr>
              <a:t>þ</a:t>
            </a:r>
            <a:r>
              <a:rPr lang="en-US" sz="2000" dirty="0">
                <a:solidFill>
                  <a:schemeClr val="tx1"/>
                </a:solidFill>
                <a:effectLst/>
                <a:latin typeface="Calibri" panose="020F0502020204030204" pitchFamily="34" charset="0"/>
                <a:ea typeface="Calibri" panose="020F0502020204030204" pitchFamily="34" charset="0"/>
              </a:rPr>
              <a:t>	</a:t>
            </a:r>
            <a:r>
              <a:rPr lang="en-US" sz="2000" dirty="0">
                <a:solidFill>
                  <a:schemeClr val="tx1"/>
                </a:solidFill>
                <a:latin typeface="Times New Roman" panose="02020603050405020304" pitchFamily="18" charset="0"/>
                <a:cs typeface="Times New Roman" panose="02020603050405020304" pitchFamily="18" charset="0"/>
              </a:rPr>
              <a:t>Enforcement</a:t>
            </a:r>
          </a:p>
          <a:p>
            <a:pPr marL="0" indent="0">
              <a:buNone/>
            </a:pPr>
            <a:endParaRPr lang="en-US" dirty="0"/>
          </a:p>
        </p:txBody>
      </p:sp>
      <p:pic>
        <p:nvPicPr>
          <p:cNvPr id="5" name="Picture 4">
            <a:extLst>
              <a:ext uri="{FF2B5EF4-FFF2-40B4-BE49-F238E27FC236}">
                <a16:creationId xmlns:a16="http://schemas.microsoft.com/office/drawing/2014/main" id="{9E4F3E0D-D23D-4AC2-A134-E3202F53D36B}"/>
              </a:ext>
            </a:extLst>
          </p:cNvPr>
          <p:cNvPicPr>
            <a:picLocks noChangeAspect="1"/>
          </p:cNvPicPr>
          <p:nvPr/>
        </p:nvPicPr>
        <p:blipFill>
          <a:blip r:embed="rId2"/>
          <a:stretch>
            <a:fillRect/>
          </a:stretch>
        </p:blipFill>
        <p:spPr>
          <a:xfrm>
            <a:off x="7402190" y="3049590"/>
            <a:ext cx="2619375" cy="1743075"/>
          </a:xfrm>
          <a:prstGeom prst="rect">
            <a:avLst/>
          </a:prstGeom>
        </p:spPr>
      </p:pic>
    </p:spTree>
    <p:extLst>
      <p:ext uri="{BB962C8B-B14F-4D97-AF65-F5344CB8AC3E}">
        <p14:creationId xmlns:p14="http://schemas.microsoft.com/office/powerpoint/2010/main" val="146620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2351-6487-07D1-BBC7-0C2CC7A0A4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903E8FB-C343-47BD-8671-D5854CC51DE2}"/>
              </a:ext>
            </a:extLst>
          </p:cNvPr>
          <p:cNvSpPr>
            <a:spLocks noGrp="1"/>
          </p:cNvSpPr>
          <p:nvPr>
            <p:ph idx="1"/>
          </p:nvPr>
        </p:nvSpPr>
        <p:spPr/>
        <p:txBody>
          <a:bodyPr>
            <a:normAutofit/>
          </a:bodyPr>
          <a:lstStyle/>
          <a:p>
            <a:pPr marL="0" indent="0">
              <a:buNone/>
            </a:pPr>
            <a:r>
              <a:rPr lang="en-US" sz="2400" dirty="0">
                <a:solidFill>
                  <a:srgbClr val="FF0000"/>
                </a:solidFill>
                <a:latin typeface="Times New Roman" panose="02020603050405020304" pitchFamily="18" charset="0"/>
                <a:cs typeface="Times New Roman" panose="02020603050405020304" pitchFamily="18" charset="0"/>
              </a:rPr>
              <a:t>What I call, the Use Variance Contingency Strategy:</a:t>
            </a:r>
          </a:p>
          <a:p>
            <a:pPr marL="0" indent="0">
              <a:buNone/>
            </a:pPr>
            <a:endParaRPr lang="en-US" sz="2400" dirty="0">
              <a:solidFill>
                <a:srgbClr val="FF0000"/>
              </a:solidFill>
              <a:latin typeface="Times New Roman" panose="02020603050405020304" pitchFamily="18" charset="0"/>
              <a:cs typeface="Times New Roman" panose="02020603050405020304" pitchFamily="18" charset="0"/>
            </a:endParaRPr>
          </a:p>
          <a:p>
            <a:pPr marL="0" indent="0">
              <a:buNone/>
            </a:pPr>
            <a:r>
              <a:rPr lang="en-US" sz="2400" dirty="0">
                <a:solidFill>
                  <a:srgbClr val="FF0000"/>
                </a:solidFill>
                <a:latin typeface="Times New Roman" panose="02020603050405020304" pitchFamily="18" charset="0"/>
                <a:cs typeface="Times New Roman" panose="02020603050405020304" pitchFamily="18" charset="0"/>
              </a:rPr>
              <a:t>Given the relaxed public utility use variance standard, consider a provision calling for increased area requirements (such as setbacks, lot size, etc.) for any project that receives a use variance in a residential zoning district.  </a:t>
            </a:r>
          </a:p>
        </p:txBody>
      </p:sp>
      <p:pic>
        <p:nvPicPr>
          <p:cNvPr id="7" name="Picture 6">
            <a:extLst>
              <a:ext uri="{FF2B5EF4-FFF2-40B4-BE49-F238E27FC236}">
                <a16:creationId xmlns:a16="http://schemas.microsoft.com/office/drawing/2014/main" id="{344764D9-61D7-3818-3B63-BABF60F4C3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77766" y="356395"/>
            <a:ext cx="1995804" cy="1574005"/>
          </a:xfrm>
          <a:prstGeom prst="rect">
            <a:avLst/>
          </a:prstGeom>
          <a:noFill/>
          <a:ln>
            <a:noFill/>
          </a:ln>
        </p:spPr>
      </p:pic>
    </p:spTree>
    <p:extLst>
      <p:ext uri="{BB962C8B-B14F-4D97-AF65-F5344CB8AC3E}">
        <p14:creationId xmlns:p14="http://schemas.microsoft.com/office/powerpoint/2010/main" val="49523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EA41F-164E-4EF5-9C49-5F72072A78E5}"/>
              </a:ext>
            </a:extLst>
          </p:cNvPr>
          <p:cNvSpPr>
            <a:spLocks noGrp="1"/>
          </p:cNvSpPr>
          <p:nvPr>
            <p:ph type="title"/>
          </p:nvPr>
        </p:nvSpPr>
        <p:spPr>
          <a:xfrm>
            <a:off x="677334" y="609600"/>
            <a:ext cx="9346342" cy="1320800"/>
          </a:xfrm>
        </p:spPr>
        <p:txBody>
          <a:bodyPr/>
          <a:lstStyle/>
          <a:p>
            <a:r>
              <a:rPr lang="en-US" dirty="0">
                <a:solidFill>
                  <a:schemeClr val="tx1"/>
                </a:solidFill>
              </a:rPr>
              <a:t>Step #3: Draft a Thorough Solar Law (Cont.)</a:t>
            </a:r>
          </a:p>
        </p:txBody>
      </p:sp>
      <p:sp>
        <p:nvSpPr>
          <p:cNvPr id="3" name="Content Placeholder 2">
            <a:extLst>
              <a:ext uri="{FF2B5EF4-FFF2-40B4-BE49-F238E27FC236}">
                <a16:creationId xmlns:a16="http://schemas.microsoft.com/office/drawing/2014/main" id="{D73ABBB8-1A4F-4EBC-927F-B28E9BB50A10}"/>
              </a:ext>
            </a:extLst>
          </p:cNvPr>
          <p:cNvSpPr>
            <a:spLocks noGrp="1"/>
          </p:cNvSpPr>
          <p:nvPr>
            <p:ph idx="1"/>
          </p:nvPr>
        </p:nvSpPr>
        <p:spPr/>
        <p:txBody>
          <a:bodyPr>
            <a:normAutofit/>
          </a:bodyPr>
          <a:lstStyle/>
          <a:p>
            <a:pPr marL="0" indent="0">
              <a:buNone/>
            </a:pPr>
            <a:r>
              <a:rPr lang="en-US" sz="2000" b="1" dirty="0">
                <a:solidFill>
                  <a:schemeClr val="tx1"/>
                </a:solidFill>
                <a:latin typeface="Times New Roman" panose="02020603050405020304" pitchFamily="18" charset="0"/>
                <a:cs typeface="Times New Roman" panose="02020603050405020304" pitchFamily="18" charset="0"/>
              </a:rPr>
              <a:t>Step 5: 	Follow the Local Law Approval Process Strictly.</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solidFill>
                  <a:schemeClr val="tx1"/>
                </a:solidFill>
                <a:latin typeface="Times New Roman" panose="02020603050405020304" pitchFamily="18" charset="0"/>
                <a:cs typeface="Times New Roman" panose="02020603050405020304" pitchFamily="18" charset="0"/>
              </a:rPr>
              <a:t>This includes steps such as: public notice, public hearings, SEQR, GML 239-m, etc.  Work with an experienced municipal attorney. </a:t>
            </a:r>
          </a:p>
        </p:txBody>
      </p:sp>
      <p:pic>
        <p:nvPicPr>
          <p:cNvPr id="5" name="Picture 4">
            <a:extLst>
              <a:ext uri="{FF2B5EF4-FFF2-40B4-BE49-F238E27FC236}">
                <a16:creationId xmlns:a16="http://schemas.microsoft.com/office/drawing/2014/main" id="{062E5529-FF71-49DC-B88A-2A1EE8741DC2}"/>
              </a:ext>
            </a:extLst>
          </p:cNvPr>
          <p:cNvPicPr>
            <a:picLocks noChangeAspect="1"/>
          </p:cNvPicPr>
          <p:nvPr/>
        </p:nvPicPr>
        <p:blipFill>
          <a:blip r:embed="rId2"/>
          <a:stretch>
            <a:fillRect/>
          </a:stretch>
        </p:blipFill>
        <p:spPr>
          <a:xfrm>
            <a:off x="3476625" y="2823680"/>
            <a:ext cx="2619375" cy="1743075"/>
          </a:xfrm>
          <a:prstGeom prst="rect">
            <a:avLst/>
          </a:prstGeom>
        </p:spPr>
      </p:pic>
    </p:spTree>
    <p:extLst>
      <p:ext uri="{BB962C8B-B14F-4D97-AF65-F5344CB8AC3E}">
        <p14:creationId xmlns:p14="http://schemas.microsoft.com/office/powerpoint/2010/main" val="259045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1BA24-483F-43F3-833E-30E155110962}"/>
              </a:ext>
            </a:extLst>
          </p:cNvPr>
          <p:cNvSpPr>
            <a:spLocks noGrp="1"/>
          </p:cNvSpPr>
          <p:nvPr>
            <p:ph type="title"/>
          </p:nvPr>
        </p:nvSpPr>
        <p:spPr/>
        <p:txBody>
          <a:bodyPr/>
          <a:lstStyle/>
          <a:p>
            <a:pPr algn="ctr"/>
            <a:r>
              <a:rPr lang="en-US" sz="3600" dirty="0">
                <a:solidFill>
                  <a:schemeClr val="tx1"/>
                </a:solidFill>
              </a:rPr>
              <a:t>FINAL THOUGHTS</a:t>
            </a:r>
            <a:endParaRPr lang="en-US" dirty="0">
              <a:solidFill>
                <a:schemeClr val="tx1"/>
              </a:solidFill>
            </a:endParaRPr>
          </a:p>
        </p:txBody>
      </p:sp>
      <p:sp>
        <p:nvSpPr>
          <p:cNvPr id="3" name="Content Placeholder 2">
            <a:extLst>
              <a:ext uri="{FF2B5EF4-FFF2-40B4-BE49-F238E27FC236}">
                <a16:creationId xmlns:a16="http://schemas.microsoft.com/office/drawing/2014/main" id="{94A5AD38-C272-4B93-9E9B-1A7068838C3B}"/>
              </a:ext>
            </a:extLst>
          </p:cNvPr>
          <p:cNvSpPr>
            <a:spLocks noGrp="1"/>
          </p:cNvSpPr>
          <p:nvPr>
            <p:ph idx="1"/>
          </p:nvPr>
        </p:nvSpPr>
        <p:spPr>
          <a:xfrm>
            <a:off x="677333" y="1453019"/>
            <a:ext cx="10220311" cy="5154257"/>
          </a:xfrm>
        </p:spPr>
        <p:txBody>
          <a:bodyPr>
            <a:normAutofit/>
          </a:bodyPr>
          <a:lstStyle/>
          <a:p>
            <a:pPr>
              <a:spcBef>
                <a:spcPts val="0"/>
              </a:spcBef>
            </a:pPr>
            <a:r>
              <a:rPr lang="en-US" sz="2200" dirty="0">
                <a:solidFill>
                  <a:schemeClr val="tx1"/>
                </a:solidFill>
                <a:latin typeface="Times New Roman" panose="02020603050405020304" pitchFamily="18" charset="0"/>
                <a:cs typeface="Times New Roman" panose="02020603050405020304" pitchFamily="18" charset="0"/>
              </a:rPr>
              <a:t>Section 487 of the Real Property Tax Law provides a 15-year exemption from real property taxation for solar energy systems.  Each municipality may decide whether to offer the exemption.  But unlike most tax exemptions, this exemption automatically applies, unless the municipality opts-out.</a:t>
            </a:r>
          </a:p>
          <a:p>
            <a:pPr marL="0" indent="0">
              <a:spcBef>
                <a:spcPts val="0"/>
              </a:spcBef>
              <a:buNone/>
            </a:pPr>
            <a:endParaRPr lang="en-US" sz="2200" dirty="0">
              <a:solidFill>
                <a:schemeClr val="tx1"/>
              </a:solidFill>
              <a:latin typeface="Times New Roman" panose="02020603050405020304" pitchFamily="18" charset="0"/>
              <a:cs typeface="Times New Roman" panose="02020603050405020304" pitchFamily="18" charset="0"/>
            </a:endParaRPr>
          </a:p>
          <a:p>
            <a:pPr>
              <a:spcBef>
                <a:spcPts val="0"/>
              </a:spcBef>
            </a:pPr>
            <a:r>
              <a:rPr lang="en-US" sz="2200" dirty="0">
                <a:solidFill>
                  <a:schemeClr val="tx1"/>
                </a:solidFill>
                <a:latin typeface="Times New Roman" panose="02020603050405020304" pitchFamily="18" charset="0"/>
                <a:cs typeface="Times New Roman" panose="02020603050405020304" pitchFamily="18" charset="0"/>
              </a:rPr>
              <a:t>The RAPID Act, enacted in April 2024, consolidates the environmental review, permitting, and siting of major renewable energy facilities under the purview of the Office of Renewable Energy and Siting (ORES).  Major renewable energy projects are considered projects 25 megawatts or larger. </a:t>
            </a:r>
          </a:p>
          <a:p>
            <a:pPr marL="0" indent="0">
              <a:spcBef>
                <a:spcPts val="0"/>
              </a:spcBef>
              <a:buNone/>
            </a:pPr>
            <a:endParaRPr lang="en-US" sz="2200" dirty="0">
              <a:solidFill>
                <a:schemeClr val="tx1"/>
              </a:solidFill>
              <a:highlight>
                <a:srgbClr val="FFFF00"/>
              </a:highlight>
              <a:latin typeface="Times New Roman" panose="02020603050405020304" pitchFamily="18" charset="0"/>
              <a:cs typeface="Times New Roman" panose="02020603050405020304" pitchFamily="18" charset="0"/>
            </a:endParaRPr>
          </a:p>
          <a:p>
            <a:pPr>
              <a:spcBef>
                <a:spcPts val="0"/>
              </a:spcBef>
            </a:pPr>
            <a:r>
              <a:rPr lang="en-US" sz="2200" dirty="0">
                <a:solidFill>
                  <a:schemeClr val="tx1"/>
                </a:solidFill>
                <a:latin typeface="Times New Roman" panose="02020603050405020304" pitchFamily="18" charset="0"/>
                <a:cs typeface="Times New Roman" panose="02020603050405020304" pitchFamily="18" charset="0"/>
              </a:rPr>
              <a:t>Special use permitting boards must be trained on how to handle these projects.  They do the heavy lifting.</a:t>
            </a:r>
          </a:p>
          <a:p>
            <a:pPr marL="0" indent="0">
              <a:spcBef>
                <a:spcPts val="0"/>
              </a:spcBef>
              <a:buNone/>
            </a:pPr>
            <a:endParaRPr lang="en-US" sz="2200" dirty="0">
              <a:solidFill>
                <a:schemeClr val="tx1"/>
              </a:solidFill>
              <a:latin typeface="Times New Roman" panose="02020603050405020304" pitchFamily="18" charset="0"/>
              <a:cs typeface="Times New Roman" panose="02020603050405020304" pitchFamily="18" charset="0"/>
            </a:endParaRPr>
          </a:p>
          <a:p>
            <a:pPr>
              <a:spcBef>
                <a:spcPts val="0"/>
              </a:spcBef>
            </a:pPr>
            <a:r>
              <a:rPr lang="en-US" sz="2200" dirty="0">
                <a:solidFill>
                  <a:schemeClr val="tx1"/>
                </a:solidFill>
                <a:latin typeface="Times New Roman" panose="02020603050405020304" pitchFamily="18" charset="0"/>
                <a:cs typeface="Times New Roman" panose="02020603050405020304" pitchFamily="18" charset="0"/>
              </a:rPr>
              <a:t>Questions?</a:t>
            </a:r>
          </a:p>
          <a:p>
            <a:pPr>
              <a:spcBef>
                <a:spcPts val="0"/>
              </a:spcBef>
              <a:buFont typeface="Arial" panose="020B0604020202020204" pitchFamily="34" charset="0"/>
              <a:buChar char="•"/>
            </a:pPr>
            <a:endParaRPr lang="en-US" sz="2200"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endParaRPr lang="en-US" sz="2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793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1E95E-B960-40F3-91E2-95D2E112A772}"/>
              </a:ext>
            </a:extLst>
          </p:cNvPr>
          <p:cNvSpPr>
            <a:spLocks noGrp="1"/>
          </p:cNvSpPr>
          <p:nvPr>
            <p:ph type="title"/>
          </p:nvPr>
        </p:nvSpPr>
        <p:spPr>
          <a:xfrm>
            <a:off x="1008873" y="243892"/>
            <a:ext cx="8596668" cy="334842"/>
          </a:xfrm>
        </p:spPr>
        <p:txBody>
          <a:bodyPr>
            <a:normAutofit fontScale="90000"/>
          </a:bodyPr>
          <a:lstStyle/>
          <a:p>
            <a:endParaRPr lang="en-US" dirty="0"/>
          </a:p>
        </p:txBody>
      </p:sp>
      <p:pic>
        <p:nvPicPr>
          <p:cNvPr id="1026" name="Picture 2" descr="This solar farm is installed on the mountaintop of Northern China's Shanxi,  stretching 80 kilometers : r/interestingasfuck">
            <a:extLst>
              <a:ext uri="{FF2B5EF4-FFF2-40B4-BE49-F238E27FC236}">
                <a16:creationId xmlns:a16="http://schemas.microsoft.com/office/drawing/2014/main" id="{F4C9D4E3-1D96-40A0-B528-B30C6429D5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8874" y="814192"/>
            <a:ext cx="9162260" cy="5799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53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A8DF7-DF1B-4CDC-9BB0-FA75521915C7}"/>
              </a:ext>
            </a:extLst>
          </p:cNvPr>
          <p:cNvSpPr>
            <a:spLocks noGrp="1"/>
          </p:cNvSpPr>
          <p:nvPr>
            <p:ph type="title"/>
          </p:nvPr>
        </p:nvSpPr>
        <p:spPr>
          <a:xfrm>
            <a:off x="746782" y="216061"/>
            <a:ext cx="8596668" cy="206375"/>
          </a:xfrm>
        </p:spPr>
        <p:txBody>
          <a:bodyPr>
            <a:normAutofit fontScale="90000"/>
          </a:bodyPr>
          <a:lstStyle/>
          <a:p>
            <a:endParaRPr lang="en-US" dirty="0"/>
          </a:p>
        </p:txBody>
      </p:sp>
      <p:pic>
        <p:nvPicPr>
          <p:cNvPr id="2050" name="Picture 2" descr="Disadvantages Of Living Near A Solar Farm: The Dark Side Of Living Next To  A Solar Farm">
            <a:extLst>
              <a:ext uri="{FF2B5EF4-FFF2-40B4-BE49-F238E27FC236}">
                <a16:creationId xmlns:a16="http://schemas.microsoft.com/office/drawing/2014/main" id="{F9088F28-2A72-4D28-A568-15723B5705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5222" y="949124"/>
            <a:ext cx="8983386" cy="5564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834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2474D-B4E6-40E5-8743-D224F6FBFB83}"/>
              </a:ext>
            </a:extLst>
          </p:cNvPr>
          <p:cNvSpPr>
            <a:spLocks noGrp="1"/>
          </p:cNvSpPr>
          <p:nvPr>
            <p:ph type="title"/>
          </p:nvPr>
        </p:nvSpPr>
        <p:spPr>
          <a:xfrm>
            <a:off x="677334" y="173620"/>
            <a:ext cx="8596668" cy="219919"/>
          </a:xfrm>
        </p:spPr>
        <p:txBody>
          <a:bodyPr>
            <a:normAutofit fontScale="90000"/>
          </a:bodyPr>
          <a:lstStyle/>
          <a:p>
            <a:endParaRPr lang="en-US" dirty="0"/>
          </a:p>
        </p:txBody>
      </p:sp>
      <p:pic>
        <p:nvPicPr>
          <p:cNvPr id="3074" name="Picture 2">
            <a:extLst>
              <a:ext uri="{FF2B5EF4-FFF2-40B4-BE49-F238E27FC236}">
                <a16:creationId xmlns:a16="http://schemas.microsoft.com/office/drawing/2014/main" id="{B47DE98A-792A-4E36-B45C-51944B13BA5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863" y="983848"/>
            <a:ext cx="9681162" cy="5279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409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24DA-56B1-4550-9E4E-72A121B6EAE5}"/>
              </a:ext>
            </a:extLst>
          </p:cNvPr>
          <p:cNvSpPr>
            <a:spLocks noGrp="1"/>
          </p:cNvSpPr>
          <p:nvPr>
            <p:ph type="title"/>
          </p:nvPr>
        </p:nvSpPr>
        <p:spPr>
          <a:xfrm>
            <a:off x="677334" y="586451"/>
            <a:ext cx="8596668" cy="362673"/>
          </a:xfrm>
        </p:spPr>
        <p:txBody>
          <a:bodyPr>
            <a:normAutofit fontScale="90000"/>
          </a:bodyPr>
          <a:lstStyle/>
          <a:p>
            <a:pPr algn="ctr"/>
            <a:r>
              <a:rPr lang="en-US" dirty="0">
                <a:solidFill>
                  <a:schemeClr val="tx1"/>
                </a:solidFill>
              </a:rPr>
              <a:t>A Common Scenario</a:t>
            </a:r>
          </a:p>
        </p:txBody>
      </p:sp>
      <p:sp>
        <p:nvSpPr>
          <p:cNvPr id="3" name="Content Placeholder 2">
            <a:extLst>
              <a:ext uri="{FF2B5EF4-FFF2-40B4-BE49-F238E27FC236}">
                <a16:creationId xmlns:a16="http://schemas.microsoft.com/office/drawing/2014/main" id="{A8A758B2-A348-4C7B-9928-8A7E90A5E4FD}"/>
              </a:ext>
            </a:extLst>
          </p:cNvPr>
          <p:cNvSpPr>
            <a:spLocks noGrp="1"/>
          </p:cNvSpPr>
          <p:nvPr>
            <p:ph idx="1"/>
          </p:nvPr>
        </p:nvSpPr>
        <p:spPr>
          <a:xfrm>
            <a:off x="677333" y="1504709"/>
            <a:ext cx="10584833" cy="4536653"/>
          </a:xfrm>
        </p:spPr>
        <p:txBody>
          <a:bodyPr>
            <a:normAutofit/>
          </a:bodyPr>
          <a:lstStyle/>
          <a:p>
            <a:r>
              <a:rPr lang="en-US" sz="2400" dirty="0">
                <a:solidFill>
                  <a:schemeClr val="tx1"/>
                </a:solidFill>
                <a:latin typeface="Times New Roman" panose="02020603050405020304" pitchFamily="18" charset="0"/>
                <a:cs typeface="Times New Roman" panose="02020603050405020304" pitchFamily="18" charset="0"/>
              </a:rPr>
              <a:t>A solar developer engages in discussions with the Code Enforcement Officer and submits a plan for a solar project.</a:t>
            </a:r>
          </a:p>
          <a:p>
            <a:r>
              <a:rPr lang="en-US" sz="2400" dirty="0">
                <a:solidFill>
                  <a:schemeClr val="tx1"/>
                </a:solidFill>
                <a:latin typeface="Times New Roman" panose="02020603050405020304" pitchFamily="18" charset="0"/>
                <a:cs typeface="Times New Roman" panose="02020603050405020304" pitchFamily="18" charset="0"/>
              </a:rPr>
              <a:t>The project is around 5-10 MW in a rural area of town. </a:t>
            </a:r>
          </a:p>
          <a:p>
            <a:r>
              <a:rPr lang="en-US" sz="2400" dirty="0">
                <a:solidFill>
                  <a:schemeClr val="tx1"/>
                </a:solidFill>
                <a:latin typeface="Times New Roman" panose="02020603050405020304" pitchFamily="18" charset="0"/>
                <a:cs typeface="Times New Roman" panose="02020603050405020304" pitchFamily="18" charset="0"/>
              </a:rPr>
              <a:t>Your municipality either doesn’t have a solar law, has the standard NYSERDA solar law adopted in 2017, or has solar law that needs updating.</a:t>
            </a:r>
          </a:p>
          <a:p>
            <a:r>
              <a:rPr lang="en-US" sz="2400" dirty="0">
                <a:solidFill>
                  <a:schemeClr val="tx1"/>
                </a:solidFill>
                <a:latin typeface="Times New Roman" panose="02020603050405020304" pitchFamily="18" charset="0"/>
                <a:cs typeface="Times New Roman" panose="02020603050405020304" pitchFamily="18" charset="0"/>
              </a:rPr>
              <a:t>Your comprehensive plan was prepared about 10 years ago. It contains vague statements about promoting solar energy on agricultural lands.</a:t>
            </a:r>
          </a:p>
          <a:p>
            <a:r>
              <a:rPr lang="en-US" sz="2400" dirty="0">
                <a:solidFill>
                  <a:schemeClr val="tx1"/>
                </a:solidFill>
                <a:latin typeface="Times New Roman" panose="02020603050405020304" pitchFamily="18" charset="0"/>
                <a:cs typeface="Times New Roman" panose="02020603050405020304" pitchFamily="18" charset="0"/>
              </a:rPr>
              <a:t>You begin to get phone calls from upset constituents and you feel unprepared…  </a:t>
            </a:r>
            <a:r>
              <a:rPr lang="en-US" sz="2400" dirty="0"/>
              <a:t> </a:t>
            </a:r>
          </a:p>
        </p:txBody>
      </p:sp>
    </p:spTree>
    <p:extLst>
      <p:ext uri="{BB962C8B-B14F-4D97-AF65-F5344CB8AC3E}">
        <p14:creationId xmlns:p14="http://schemas.microsoft.com/office/powerpoint/2010/main" val="164558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08870-2710-408D-BA87-57BD5C8DD318}"/>
              </a:ext>
            </a:extLst>
          </p:cNvPr>
          <p:cNvSpPr>
            <a:spLocks noGrp="1"/>
          </p:cNvSpPr>
          <p:nvPr>
            <p:ph type="title"/>
          </p:nvPr>
        </p:nvSpPr>
        <p:spPr>
          <a:xfrm>
            <a:off x="677334" y="339214"/>
            <a:ext cx="8596668" cy="752168"/>
          </a:xfrm>
        </p:spPr>
        <p:txBody>
          <a:bodyPr>
            <a:normAutofit fontScale="90000"/>
          </a:bodyPr>
          <a:lstStyle/>
          <a:p>
            <a:pPr algn="ctr"/>
            <a:r>
              <a:rPr lang="en-US" sz="4000" dirty="0">
                <a:solidFill>
                  <a:schemeClr val="tx1"/>
                </a:solidFill>
              </a:rPr>
              <a:t>Step #1: Enact a Land Use Moratorium </a:t>
            </a:r>
          </a:p>
        </p:txBody>
      </p:sp>
      <p:sp>
        <p:nvSpPr>
          <p:cNvPr id="3" name="Content Placeholder 2">
            <a:extLst>
              <a:ext uri="{FF2B5EF4-FFF2-40B4-BE49-F238E27FC236}">
                <a16:creationId xmlns:a16="http://schemas.microsoft.com/office/drawing/2014/main" id="{FA9462C4-46CF-47DF-845A-54BB55D50C5A}"/>
              </a:ext>
            </a:extLst>
          </p:cNvPr>
          <p:cNvSpPr>
            <a:spLocks noGrp="1"/>
          </p:cNvSpPr>
          <p:nvPr>
            <p:ph idx="1"/>
          </p:nvPr>
        </p:nvSpPr>
        <p:spPr>
          <a:xfrm>
            <a:off x="677333" y="1091382"/>
            <a:ext cx="9749777" cy="5545391"/>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pPr>
            <a:r>
              <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moratorium preserves the status quo while the community considers and potentially adopts changes to its comprehensive plan and/or local laws.</a:t>
            </a:r>
          </a:p>
          <a:p>
            <a:pPr marL="0" indent="0">
              <a:lnSpc>
                <a:spcPct val="107000"/>
              </a:lnSpc>
              <a:spcBef>
                <a:spcPts val="0"/>
              </a:spcBef>
              <a:buNone/>
            </a:pP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pPr>
            <a:r>
              <a:rPr lang="en-US"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Typically, you want to enact a land use moratorium, not a police powers moratorium. </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Picture 3">
            <a:extLst>
              <a:ext uri="{FF2B5EF4-FFF2-40B4-BE49-F238E27FC236}">
                <a16:creationId xmlns:a16="http://schemas.microsoft.com/office/drawing/2014/main" id="{FC203585-2391-486B-B4BB-D53799ADB54B}"/>
              </a:ext>
            </a:extLst>
          </p:cNvPr>
          <p:cNvPicPr>
            <a:picLocks noChangeAspect="1"/>
          </p:cNvPicPr>
          <p:nvPr/>
        </p:nvPicPr>
        <p:blipFill>
          <a:blip r:embed="rId2"/>
          <a:stretch>
            <a:fillRect/>
          </a:stretch>
        </p:blipFill>
        <p:spPr>
          <a:xfrm>
            <a:off x="3762978" y="1481298"/>
            <a:ext cx="2628900" cy="1743075"/>
          </a:xfrm>
          <a:prstGeom prst="rect">
            <a:avLst/>
          </a:prstGeom>
        </p:spPr>
      </p:pic>
    </p:spTree>
    <p:extLst>
      <p:ext uri="{BB962C8B-B14F-4D97-AF65-F5344CB8AC3E}">
        <p14:creationId xmlns:p14="http://schemas.microsoft.com/office/powerpoint/2010/main" val="90781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28328-460C-4876-9925-4CB2ABD9F89D}"/>
              </a:ext>
            </a:extLst>
          </p:cNvPr>
          <p:cNvSpPr>
            <a:spLocks noGrp="1"/>
          </p:cNvSpPr>
          <p:nvPr>
            <p:ph type="title"/>
          </p:nvPr>
        </p:nvSpPr>
        <p:spPr>
          <a:xfrm>
            <a:off x="677334" y="609600"/>
            <a:ext cx="8596668" cy="304800"/>
          </a:xfrm>
        </p:spPr>
        <p:txBody>
          <a:bodyPr>
            <a:normAutofit fontScale="90000"/>
          </a:bodyPr>
          <a:lstStyle/>
          <a:p>
            <a:r>
              <a:rPr lang="en-US" dirty="0">
                <a:solidFill>
                  <a:schemeClr val="tx1"/>
                </a:solidFill>
              </a:rPr>
              <a:t>Step #1: Enact a Land Use Moratorium (Cont.)</a:t>
            </a:r>
          </a:p>
        </p:txBody>
      </p:sp>
      <p:sp>
        <p:nvSpPr>
          <p:cNvPr id="3" name="Content Placeholder 2">
            <a:extLst>
              <a:ext uri="{FF2B5EF4-FFF2-40B4-BE49-F238E27FC236}">
                <a16:creationId xmlns:a16="http://schemas.microsoft.com/office/drawing/2014/main" id="{64D3EE19-DE4D-4DE1-9E7C-4E3285E7E58F}"/>
              </a:ext>
            </a:extLst>
          </p:cNvPr>
          <p:cNvSpPr>
            <a:spLocks noGrp="1"/>
          </p:cNvSpPr>
          <p:nvPr>
            <p:ph idx="1"/>
          </p:nvPr>
        </p:nvSpPr>
        <p:spPr>
          <a:xfrm>
            <a:off x="677334" y="1597306"/>
            <a:ext cx="9172722" cy="4942390"/>
          </a:xfrm>
        </p:spPr>
        <p:txBody>
          <a:bodyPr>
            <a:normAutofit/>
          </a:bodyPr>
          <a:lstStyle/>
          <a:p>
            <a:pPr marL="0" marR="0" lvl="0" indent="0">
              <a:lnSpc>
                <a:spcPct val="107000"/>
              </a:lnSpc>
              <a:spcBef>
                <a:spcPts val="0"/>
              </a:spcBef>
              <a:spcAft>
                <a:spcPts val="0"/>
              </a:spcAft>
              <a:buNone/>
            </a:pPr>
            <a:r>
              <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All </a:t>
            </a:r>
            <a:r>
              <a:rPr lang="en-US"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a:t>
            </a:r>
            <a:r>
              <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and use moratoria must strictly </a:t>
            </a:r>
            <a:r>
              <a:rPr lang="en-US"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comply with these 5 standards:</a:t>
            </a:r>
          </a:p>
          <a:p>
            <a:pPr marL="0" marR="0" lvl="0" indent="0">
              <a:lnSpc>
                <a:spcPct val="107000"/>
              </a:lnSpc>
              <a:spcBef>
                <a:spcPts val="0"/>
              </a:spcBef>
              <a:spcAft>
                <a:spcPts val="0"/>
              </a:spcAft>
              <a:buNone/>
            </a:pP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The moratorium must extend for a reasonable time frame</a:t>
            </a:r>
          </a:p>
          <a:p>
            <a:pPr lvl="2" indent="-285750">
              <a:lnSpc>
                <a:spcPct val="107000"/>
              </a:lnSpc>
              <a:spcBef>
                <a:spcPts val="0"/>
              </a:spcBef>
              <a:buFont typeface="Courier New" panose="02070309020205020404" pitchFamily="49" charset="0"/>
              <a:buChar char="o"/>
            </a:pPr>
            <a:r>
              <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 months to 1 year have been upheld; multi-year moratoria have been overturned at times.</a:t>
            </a:r>
          </a:p>
          <a:p>
            <a:pPr marL="457200" marR="0" lvl="1" indent="0">
              <a:lnSpc>
                <a:spcPct val="107000"/>
              </a:lnSpc>
              <a:spcBef>
                <a:spcPts val="0"/>
              </a:spcBef>
              <a:spcAft>
                <a:spcPts val="0"/>
              </a:spcAft>
              <a:buNone/>
            </a:pP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 The moratorium must have a valid public purpose</a:t>
            </a:r>
          </a:p>
          <a:p>
            <a:pPr lvl="2" indent="-285750">
              <a:lnSpc>
                <a:spcPct val="107000"/>
              </a:lnSpc>
              <a:spcBef>
                <a:spcPts val="0"/>
              </a:spcBef>
              <a:buFont typeface="Courier New" panose="02070309020205020404" pitchFamily="49" charset="0"/>
              <a:buChar char="o"/>
            </a:pPr>
            <a:r>
              <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Must be actively engaged in updating plans and laws.</a:t>
            </a:r>
          </a:p>
          <a:p>
            <a:pPr marL="457200" marR="0" lvl="1" indent="0">
              <a:lnSpc>
                <a:spcPct val="107000"/>
              </a:lnSpc>
              <a:spcBef>
                <a:spcPts val="0"/>
              </a:spcBef>
              <a:spcAft>
                <a:spcPts val="0"/>
              </a:spcAft>
              <a:buNone/>
            </a:pP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3. The burden imposed must be shared by the public at large.</a:t>
            </a:r>
          </a:p>
          <a:p>
            <a:pPr marL="0" indent="0">
              <a:buNone/>
            </a:pPr>
            <a:endParaRPr lang="en-US" dirty="0"/>
          </a:p>
        </p:txBody>
      </p:sp>
    </p:spTree>
    <p:extLst>
      <p:ext uri="{BB962C8B-B14F-4D97-AF65-F5344CB8AC3E}">
        <p14:creationId xmlns:p14="http://schemas.microsoft.com/office/powerpoint/2010/main" val="7480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F1A5CB-D511-B1CF-9EF6-A32173AFA31D}"/>
              </a:ext>
            </a:extLst>
          </p:cNvPr>
          <p:cNvSpPr>
            <a:spLocks noGrp="1"/>
          </p:cNvSpPr>
          <p:nvPr>
            <p:ph idx="1"/>
          </p:nvPr>
        </p:nvSpPr>
        <p:spPr>
          <a:xfrm>
            <a:off x="439838" y="1377386"/>
            <a:ext cx="11377914" cy="5162309"/>
          </a:xfrm>
        </p:spPr>
        <p:txBody>
          <a:bodyPr>
            <a:normAutofit lnSpcReduction="10000"/>
          </a:bodyPr>
          <a:lstStyle/>
          <a:p>
            <a:pPr marL="0" lvl="0" indent="0">
              <a:lnSpc>
                <a:spcPct val="107000"/>
              </a:lnSpc>
              <a:spcBef>
                <a:spcPts val="0"/>
              </a:spcBef>
              <a:buNone/>
            </a:pPr>
            <a:endParaRPr lang="en-US"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spcBef>
                <a:spcPts val="0"/>
              </a:spcBef>
              <a:buNone/>
            </a:pPr>
            <a:r>
              <a:rPr lang="en-US"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4. The moratorium must strictly adhere to procedures for adoption of a local law:</a:t>
            </a:r>
          </a:p>
          <a:p>
            <a:pPr lvl="3" indent="-285750">
              <a:lnSpc>
                <a:spcPct val="107000"/>
              </a:lnSpc>
              <a:spcBef>
                <a:spcPts val="0"/>
              </a:spcBef>
              <a:buFont typeface="Courier New" panose="02070309020205020404" pitchFamily="49" charset="0"/>
              <a:buChar char="o"/>
            </a:pPr>
            <a:r>
              <a:rPr lang="en-US"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Introduce the law to the legislative board to begin the aging process</a:t>
            </a:r>
          </a:p>
          <a:p>
            <a:pPr lvl="3" indent="-285750">
              <a:lnSpc>
                <a:spcPct val="107000"/>
              </a:lnSpc>
              <a:spcBef>
                <a:spcPts val="0"/>
              </a:spcBef>
              <a:buFont typeface="Courier New" panose="02070309020205020404" pitchFamily="49" charset="0"/>
              <a:buChar char="o"/>
            </a:pPr>
            <a:r>
              <a:rPr lang="en-US"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Send for a GML §239-m review by the County</a:t>
            </a:r>
          </a:p>
          <a:p>
            <a:pPr lvl="3" indent="-285750">
              <a:lnSpc>
                <a:spcPct val="107000"/>
              </a:lnSpc>
              <a:spcBef>
                <a:spcPts val="0"/>
              </a:spcBef>
              <a:buFont typeface="Courier New" panose="02070309020205020404" pitchFamily="49" charset="0"/>
              <a:buChar char="o"/>
            </a:pPr>
            <a:r>
              <a:rPr lang="en-US"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Send for local Planning Board review (if required by local law)</a:t>
            </a:r>
          </a:p>
          <a:p>
            <a:pPr lvl="3" indent="-285750">
              <a:lnSpc>
                <a:spcPct val="107000"/>
              </a:lnSpc>
              <a:spcBef>
                <a:spcPts val="0"/>
              </a:spcBef>
              <a:buFont typeface="Courier New" panose="02070309020205020404" pitchFamily="49" charset="0"/>
              <a:buChar char="o"/>
            </a:pPr>
            <a:r>
              <a:rPr lang="en-US"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Schedule and publish notice of a public hearing</a:t>
            </a:r>
          </a:p>
          <a:p>
            <a:pPr lvl="3" indent="-285750">
              <a:lnSpc>
                <a:spcPct val="107000"/>
              </a:lnSpc>
              <a:spcBef>
                <a:spcPts val="0"/>
              </a:spcBef>
              <a:buFont typeface="Courier New" panose="02070309020205020404" pitchFamily="49" charset="0"/>
              <a:buChar char="o"/>
            </a:pPr>
            <a:r>
              <a:rPr lang="en-US"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Notify neighboring municipalities</a:t>
            </a:r>
          </a:p>
          <a:p>
            <a:pPr lvl="3" indent="-285750">
              <a:lnSpc>
                <a:spcPct val="107000"/>
              </a:lnSpc>
              <a:spcBef>
                <a:spcPts val="0"/>
              </a:spcBef>
              <a:buFont typeface="Courier New" panose="02070309020205020404" pitchFamily="49" charset="0"/>
              <a:buChar char="o"/>
            </a:pPr>
            <a:r>
              <a:rPr lang="en-US"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Hold the public hearing</a:t>
            </a:r>
          </a:p>
          <a:p>
            <a:pPr lvl="3" indent="-285750">
              <a:lnSpc>
                <a:spcPct val="107000"/>
              </a:lnSpc>
              <a:spcBef>
                <a:spcPts val="0"/>
              </a:spcBef>
              <a:buFont typeface="Courier New" panose="02070309020205020404" pitchFamily="49" charset="0"/>
              <a:buChar char="o"/>
            </a:pPr>
            <a:r>
              <a:rPr lang="en-US"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Consider SEQR (Type II)</a:t>
            </a:r>
          </a:p>
          <a:p>
            <a:pPr lvl="3" indent="-285750">
              <a:lnSpc>
                <a:spcPct val="107000"/>
              </a:lnSpc>
              <a:spcBef>
                <a:spcPts val="0"/>
              </a:spcBef>
              <a:buFont typeface="Courier New" panose="02070309020205020404" pitchFamily="49" charset="0"/>
              <a:buChar char="o"/>
            </a:pPr>
            <a:r>
              <a:rPr lang="en-US"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Legislative Board adopts the law by majority (or supermajority) vote</a:t>
            </a:r>
          </a:p>
          <a:p>
            <a:pPr lvl="3" indent="-285750">
              <a:lnSpc>
                <a:spcPct val="107000"/>
              </a:lnSpc>
              <a:spcBef>
                <a:spcPts val="0"/>
              </a:spcBef>
              <a:buFont typeface="Courier New" panose="02070309020205020404" pitchFamily="49" charset="0"/>
              <a:buChar char="o"/>
            </a:pPr>
            <a:r>
              <a:rPr lang="en-US"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File the law with the Department of State</a:t>
            </a:r>
          </a:p>
          <a:p>
            <a:pPr lvl="3" indent="-285750">
              <a:lnSpc>
                <a:spcPct val="107000"/>
              </a:lnSpc>
              <a:spcBef>
                <a:spcPts val="0"/>
              </a:spcBef>
              <a:buFont typeface="Courier New" panose="02070309020205020404" pitchFamily="49" charset="0"/>
              <a:buChar char="o"/>
            </a:pPr>
            <a:r>
              <a:rPr lang="en-US"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Post-adoption notice</a:t>
            </a:r>
          </a:p>
          <a:p>
            <a:pPr marL="1314450" lvl="3" indent="0">
              <a:lnSpc>
                <a:spcPct val="107000"/>
              </a:lnSpc>
              <a:spcBef>
                <a:spcPts val="0"/>
              </a:spcBef>
              <a:buNone/>
            </a:pPr>
            <a:r>
              <a:rPr lang="en-US" sz="2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Work with an experienced municipal attorney</a:t>
            </a:r>
          </a:p>
          <a:p>
            <a:pPr marL="457200" lvl="1" indent="0">
              <a:lnSpc>
                <a:spcPct val="107000"/>
              </a:lnSpc>
              <a:spcBef>
                <a:spcPts val="0"/>
              </a:spcBef>
              <a:buNone/>
            </a:pPr>
            <a:endParaRPr lang="en-US"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spcBef>
                <a:spcPts val="0"/>
              </a:spcBef>
              <a:buNone/>
            </a:pPr>
            <a:r>
              <a:rPr lang="en-US"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5. The moratorium must have a time certain for expiration.</a:t>
            </a:r>
          </a:p>
          <a:p>
            <a:pPr marL="0" indent="0">
              <a:buNone/>
            </a:pPr>
            <a:endParaRPr lang="en-US" dirty="0"/>
          </a:p>
        </p:txBody>
      </p:sp>
      <p:sp>
        <p:nvSpPr>
          <p:cNvPr id="4" name="Title 1">
            <a:extLst>
              <a:ext uri="{FF2B5EF4-FFF2-40B4-BE49-F238E27FC236}">
                <a16:creationId xmlns:a16="http://schemas.microsoft.com/office/drawing/2014/main" id="{E4C1C109-9476-4CED-B7E0-10EAEEF88C90}"/>
              </a:ext>
            </a:extLst>
          </p:cNvPr>
          <p:cNvSpPr>
            <a:spLocks noGrp="1"/>
          </p:cNvSpPr>
          <p:nvPr>
            <p:ph type="title"/>
          </p:nvPr>
        </p:nvSpPr>
        <p:spPr>
          <a:xfrm>
            <a:off x="677863" y="609600"/>
            <a:ext cx="8596312" cy="767787"/>
          </a:xfrm>
        </p:spPr>
        <p:txBody>
          <a:bodyPr>
            <a:normAutofit/>
          </a:bodyPr>
          <a:lstStyle/>
          <a:p>
            <a:r>
              <a:rPr lang="en-US" sz="3200" dirty="0">
                <a:solidFill>
                  <a:schemeClr val="tx1"/>
                </a:solidFill>
              </a:rPr>
              <a:t>Step #1: Enact a Land Use Moratorium (Cont.)</a:t>
            </a:r>
          </a:p>
        </p:txBody>
      </p:sp>
    </p:spTree>
    <p:extLst>
      <p:ext uri="{BB962C8B-B14F-4D97-AF65-F5344CB8AC3E}">
        <p14:creationId xmlns:p14="http://schemas.microsoft.com/office/powerpoint/2010/main" val="100675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81</TotalTime>
  <Words>1944</Words>
  <Application>Microsoft Office PowerPoint</Application>
  <PresentationFormat>Widescreen</PresentationFormat>
  <Paragraphs>233</Paragraphs>
  <Slides>27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Aptos</vt:lpstr>
      <vt:lpstr>Arial</vt:lpstr>
      <vt:lpstr>Calibri</vt:lpstr>
      <vt:lpstr>Courier New</vt:lpstr>
      <vt:lpstr>Symbol</vt:lpstr>
      <vt:lpstr>Times New Roman</vt:lpstr>
      <vt:lpstr>Trebuchet MS</vt:lpstr>
      <vt:lpstr>Wingdings</vt:lpstr>
      <vt:lpstr>Wingdings 3</vt:lpstr>
      <vt:lpstr>Facet</vt:lpstr>
      <vt:lpstr>  Planning For Solar Energy Projects    </vt:lpstr>
      <vt:lpstr>    Planning For  Solar Energy Projects  Solar: How to Protect Your Homes and Define Your Community  </vt:lpstr>
      <vt:lpstr>PowerPoint Presentation</vt:lpstr>
      <vt:lpstr>PowerPoint Presentation</vt:lpstr>
      <vt:lpstr>PowerPoint Presentation</vt:lpstr>
      <vt:lpstr>A Common Scenario</vt:lpstr>
      <vt:lpstr>Step #1: Enact a Land Use Moratorium </vt:lpstr>
      <vt:lpstr>Step #1: Enact a Land Use Moratorium (Cont.)</vt:lpstr>
      <vt:lpstr>Step #1: Enact a Land Use Moratorium (Cont.)</vt:lpstr>
      <vt:lpstr>PowerPoint Presentation</vt:lpstr>
      <vt:lpstr>Step #2: Update Your Comprehensive Plan</vt:lpstr>
      <vt:lpstr>Step #2: Update Your Comprehensive Plan (Cont.)</vt:lpstr>
      <vt:lpstr>Step #2: Update Your Comprehensive Plan (Cont.)</vt:lpstr>
      <vt:lpstr>Step #2: Update Your Comprehensive Plan (Cont.)</vt:lpstr>
      <vt:lpstr>Step #2: Update Your Comprehensive Plan (Cont.)</vt:lpstr>
      <vt:lpstr>Step #2: Update Your Comprehensive Plan (Cont.)</vt:lpstr>
      <vt:lpstr>Step #2: Update Your Comprehensive Plan (Cont.)</vt:lpstr>
      <vt:lpstr>PowerPoint Presentation</vt:lpstr>
      <vt:lpstr>Step #3: Draft a Thorough Solar Law</vt:lpstr>
      <vt:lpstr>Step #3: Draft a Thorough Solar Law (Cont.)</vt:lpstr>
      <vt:lpstr>PowerPoint Presentation</vt:lpstr>
      <vt:lpstr>Step #3: Draft a Thorough Solar Law(Cont.)</vt:lpstr>
      <vt:lpstr>Step #3: Draft a Thorough Solar Law (Cont.)</vt:lpstr>
      <vt:lpstr>Step #3: Draft a Thorough Solar Law (Cont.)</vt:lpstr>
      <vt:lpstr>PowerPoint Presentation</vt:lpstr>
      <vt:lpstr>Step #3: Draft a Thorough Solar Law (Cont.)</vt:lpstr>
      <vt:lpstr>FINAL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Bob McKertich</dc:creator>
  <cp:lastModifiedBy>Bob McKertich</cp:lastModifiedBy>
  <cp:revision>1</cp:revision>
  <dcterms:created xsi:type="dcterms:W3CDTF">2026-02-26T20:45:35Z</dcterms:created>
  <dcterms:modified xsi:type="dcterms:W3CDTF">2026-03-09T11:49:24Z</dcterms:modified>
</cp:coreProperties>
</file>