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15"/>
  </p:notesMasterIdLst>
  <p:handoutMasterIdLst>
    <p:handoutMasterId r:id="rId16"/>
  </p:handoutMasterIdLst>
  <p:sldIdLst>
    <p:sldId id="261" r:id="rId5"/>
    <p:sldId id="273" r:id="rId6"/>
    <p:sldId id="280" r:id="rId7"/>
    <p:sldId id="289" r:id="rId8"/>
    <p:sldId id="286" r:id="rId9"/>
    <p:sldId id="291" r:id="rId10"/>
    <p:sldId id="288" r:id="rId11"/>
    <p:sldId id="292" r:id="rId12"/>
    <p:sldId id="290" r:id="rId13"/>
    <p:sldId id="28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87175F"/>
    <a:srgbClr val="EEC621"/>
    <a:srgbClr val="E58C09"/>
    <a:srgbClr val="43467B"/>
    <a:srgbClr val="AEA422"/>
    <a:srgbClr val="F69E1D"/>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4" autoAdjust="0"/>
  </p:normalViewPr>
  <p:slideViewPr>
    <p:cSldViewPr>
      <p:cViewPr varScale="1">
        <p:scale>
          <a:sx n="90" d="100"/>
          <a:sy n="90" d="100"/>
        </p:scale>
        <p:origin x="576" y="84"/>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11/16/2023</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11/16/2023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314798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74491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a:t>
            </a:fld>
            <a:endParaRPr lang="en-US" noProof="0" dirty="0"/>
          </a:p>
        </p:txBody>
      </p:sp>
    </p:spTree>
    <p:extLst>
      <p:ext uri="{BB962C8B-B14F-4D97-AF65-F5344CB8AC3E}">
        <p14:creationId xmlns:p14="http://schemas.microsoft.com/office/powerpoint/2010/main" val="352474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193529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mailto:aw738@cornell.edu" TargetMode="External"/><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hyperlink" Target="mailto:kam494@cornell.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12500" b="12500"/>
          <a:stretch/>
        </p:blipFill>
        <p:spPr>
          <a:xfrm>
            <a:off x="31102" y="0"/>
            <a:ext cx="12192000" cy="6858000"/>
          </a:xfrm>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a:xfrm rot="10800000" flipH="1" flipV="1">
            <a:off x="7421881" y="3200399"/>
            <a:ext cx="45719" cy="228602"/>
          </a:xfrm>
          <a:prstGeom prst="triangle">
            <a:avLst>
              <a:gd name="adj" fmla="val 0"/>
            </a:avLst>
          </a:prstGeom>
        </p:spPr>
        <p:txBody>
          <a:bodyPr>
            <a:normAutofit fontScale="25000" lnSpcReduction="20000"/>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a:xfrm flipH="1">
            <a:off x="8381999" y="3688081"/>
            <a:ext cx="45719" cy="45719"/>
          </a:xfrm>
        </p:spPr>
        <p:txBody>
          <a:bodyPr/>
          <a:lstStyle/>
          <a:p>
            <a:endParaRPr lang="en-US" dirty="0"/>
          </a:p>
        </p:txBody>
      </p:sp>
      <p:sp>
        <p:nvSpPr>
          <p:cNvPr id="6" name="Title 5">
            <a:extLst>
              <a:ext uri="{FF2B5EF4-FFF2-40B4-BE49-F238E27FC236}">
                <a16:creationId xmlns:a16="http://schemas.microsoft.com/office/drawing/2014/main" id="{3933031D-018B-489E-B613-2113C1CD2360}"/>
              </a:ext>
            </a:extLst>
          </p:cNvPr>
          <p:cNvSpPr>
            <a:spLocks noGrp="1"/>
          </p:cNvSpPr>
          <p:nvPr>
            <p:ph type="ctrTitle"/>
          </p:nvPr>
        </p:nvSpPr>
        <p:spPr>
          <a:xfrm>
            <a:off x="8763000" y="4572000"/>
            <a:ext cx="3048000" cy="1752599"/>
          </a:xfrm>
        </p:spPr>
        <p:txBody>
          <a:bodyPr>
            <a:normAutofit/>
          </a:bodyPr>
          <a:lstStyle/>
          <a:p>
            <a:r>
              <a:rPr lang="en-US" sz="2000" dirty="0">
                <a:solidFill>
                  <a:schemeClr val="accent3">
                    <a:lumMod val="75000"/>
                  </a:schemeClr>
                </a:solidFill>
              </a:rPr>
              <a:t>Broome county regional Farmers market, Commercial Kitchen and </a:t>
            </a:r>
            <a:r>
              <a:rPr lang="en-US" sz="2000" dirty="0" err="1">
                <a:solidFill>
                  <a:schemeClr val="accent3">
                    <a:lumMod val="75000"/>
                  </a:schemeClr>
                </a:solidFill>
              </a:rPr>
              <a:t>TasteNY</a:t>
            </a:r>
            <a:r>
              <a:rPr lang="en-US" sz="2000" dirty="0">
                <a:solidFill>
                  <a:schemeClr val="accent3">
                    <a:lumMod val="75000"/>
                  </a:schemeClr>
                </a:solidFill>
              </a:rPr>
              <a:t> programs. </a:t>
            </a:r>
            <a:br>
              <a:rPr lang="en-US" sz="2000" dirty="0">
                <a:solidFill>
                  <a:schemeClr val="accent3">
                    <a:lumMod val="75000"/>
                  </a:schemeClr>
                </a:solidFill>
              </a:rPr>
            </a:br>
            <a:br>
              <a:rPr lang="en-US" sz="2000" dirty="0">
                <a:solidFill>
                  <a:schemeClr val="accent3">
                    <a:lumMod val="75000"/>
                  </a:schemeClr>
                </a:solidFill>
              </a:rPr>
            </a:br>
            <a:r>
              <a:rPr lang="en-US" sz="2000" dirty="0">
                <a:solidFill>
                  <a:schemeClr val="accent3">
                    <a:lumMod val="75000"/>
                  </a:schemeClr>
                </a:solidFill>
              </a:rPr>
              <a:t>A look into Broome county.</a:t>
            </a:r>
          </a:p>
        </p:txBody>
      </p:sp>
      <p:sp>
        <p:nvSpPr>
          <p:cNvPr id="7" name="Subtitle 6">
            <a:extLst>
              <a:ext uri="{FF2B5EF4-FFF2-40B4-BE49-F238E27FC236}">
                <a16:creationId xmlns:a16="http://schemas.microsoft.com/office/drawing/2014/main" id="{606F8B2E-A7F5-4413-BEED-BFF7C3D9FF78}"/>
              </a:ext>
            </a:extLst>
          </p:cNvPr>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4542E7E4-1C0A-41E7-1A0C-3AB14868593A}"/>
              </a:ext>
            </a:extLst>
          </p:cNvPr>
          <p:cNvSpPr>
            <a:spLocks noGrp="1"/>
          </p:cNvSpPr>
          <p:nvPr>
            <p:ph type="body" sz="quarter" idx="21"/>
          </p:nvPr>
        </p:nvSpPr>
        <p:spPr>
          <a:xfrm rot="19594102">
            <a:off x="584131" y="-142449"/>
            <a:ext cx="1218268" cy="6177109"/>
          </a:xfrm>
        </p:spPr>
        <p:txBody>
          <a:bodyPr/>
          <a:lstStyle/>
          <a:p>
            <a:endParaRPr lang="en-US"/>
          </a:p>
        </p:txBody>
      </p:sp>
      <p:pic>
        <p:nvPicPr>
          <p:cNvPr id="11" name="Content Placeholder 10" descr="A large kitchen with stainless steel appliances&#10;&#10;Description automatically generated with medium confidence">
            <a:extLst>
              <a:ext uri="{FF2B5EF4-FFF2-40B4-BE49-F238E27FC236}">
                <a16:creationId xmlns:a16="http://schemas.microsoft.com/office/drawing/2014/main" id="{2CFF1279-68C0-A49F-5BA3-7FB2C315CC7D}"/>
              </a:ext>
            </a:extLst>
          </p:cNvPr>
          <p:cNvPicPr>
            <a:picLocks noGrp="1" noChangeAspect="1"/>
          </p:cNvPicPr>
          <p:nvPr>
            <p:ph type="pic" sz="quarter" idx="11"/>
          </p:nvPr>
        </p:nvPicPr>
        <p:blipFill rotWithShape="1">
          <a:blip r:embed="rId2"/>
          <a:srcRect l="833"/>
          <a:stretch/>
        </p:blipFill>
        <p:spPr>
          <a:xfrm>
            <a:off x="3124200" y="10"/>
            <a:ext cx="9067800" cy="6857990"/>
          </a:xfrm>
          <a:noFill/>
        </p:spPr>
      </p:pic>
      <p:sp>
        <p:nvSpPr>
          <p:cNvPr id="18" name="Text Placeholder 3">
            <a:extLst>
              <a:ext uri="{FF2B5EF4-FFF2-40B4-BE49-F238E27FC236}">
                <a16:creationId xmlns:a16="http://schemas.microsoft.com/office/drawing/2014/main" id="{5C74DB95-DA15-BE79-C93C-6890A513A5B8}"/>
              </a:ext>
            </a:extLst>
          </p:cNvPr>
          <p:cNvSpPr>
            <a:spLocks noGrp="1"/>
          </p:cNvSpPr>
          <p:nvPr>
            <p:ph type="body" sz="quarter" idx="12"/>
          </p:nvPr>
        </p:nvSpPr>
        <p:spPr>
          <a:xfrm>
            <a:off x="533400" y="266700"/>
            <a:ext cx="5105400" cy="6324600"/>
          </a:xfrm>
        </p:spPr>
        <p:txBody>
          <a:bodyPr/>
          <a:lstStyle/>
          <a:p>
            <a:endParaRPr lang="en-US" dirty="0"/>
          </a:p>
        </p:txBody>
      </p:sp>
      <p:sp>
        <p:nvSpPr>
          <p:cNvPr id="20" name="Title 4">
            <a:extLst>
              <a:ext uri="{FF2B5EF4-FFF2-40B4-BE49-F238E27FC236}">
                <a16:creationId xmlns:a16="http://schemas.microsoft.com/office/drawing/2014/main" id="{E9F6C4E2-F90C-3F4F-D8CE-64FF3BC8610F}"/>
              </a:ext>
            </a:extLst>
          </p:cNvPr>
          <p:cNvSpPr>
            <a:spLocks noGrp="1"/>
          </p:cNvSpPr>
          <p:nvPr>
            <p:ph type="ctrTitle"/>
          </p:nvPr>
        </p:nvSpPr>
        <p:spPr>
          <a:xfrm>
            <a:off x="933450" y="762000"/>
            <a:ext cx="4381500" cy="3429000"/>
          </a:xfrm>
        </p:spPr>
        <p:txBody>
          <a:bodyPr/>
          <a:lstStyle/>
          <a:p>
            <a:r>
              <a:rPr lang="en-US" sz="1400" dirty="0"/>
              <a:t>Our commercial kitchen space was recently awarded a grant to expand and assist the value we are adding to the community with helping small food based businesses. The expansion will include a walk in cooler, freezer, dry storage as well as added equipment for those bottling. We will continue to host classes as well as build the educational pieces supported through the program at CCE Broome. Watch our </a:t>
            </a:r>
            <a:r>
              <a:rPr lang="en-US" sz="1400" dirty="0" err="1"/>
              <a:t>FaceBook</a:t>
            </a:r>
            <a:r>
              <a:rPr lang="en-US" sz="1400" dirty="0"/>
              <a:t> page for classes and to watch the progress of the expansion! </a:t>
            </a:r>
            <a:br>
              <a:rPr lang="en-US" sz="1400" dirty="0"/>
            </a:br>
            <a:r>
              <a:rPr lang="en-US" dirty="0"/>
              <a:t> </a:t>
            </a:r>
          </a:p>
        </p:txBody>
      </p:sp>
      <p:sp>
        <p:nvSpPr>
          <p:cNvPr id="22" name="Subtitle 5">
            <a:extLst>
              <a:ext uri="{FF2B5EF4-FFF2-40B4-BE49-F238E27FC236}">
                <a16:creationId xmlns:a16="http://schemas.microsoft.com/office/drawing/2014/main" id="{179F6075-699A-BB57-377E-FBFFFE4B2140}"/>
              </a:ext>
            </a:extLst>
          </p:cNvPr>
          <p:cNvSpPr>
            <a:spLocks noGrp="1"/>
          </p:cNvSpPr>
          <p:nvPr>
            <p:ph type="subTitle" idx="1"/>
          </p:nvPr>
        </p:nvSpPr>
        <p:spPr>
          <a:xfrm>
            <a:off x="933450" y="4343400"/>
            <a:ext cx="4381500" cy="1355732"/>
          </a:xfrm>
        </p:spPr>
        <p:txBody>
          <a:bodyPr/>
          <a:lstStyle/>
          <a:p>
            <a:r>
              <a:rPr lang="en-US" sz="1200" b="1" dirty="0"/>
              <a:t>Director of Food Systems - Amy Willis </a:t>
            </a:r>
            <a:r>
              <a:rPr lang="en-US" dirty="0">
                <a:hlinkClick r:id="rId3"/>
              </a:rPr>
              <a:t>aw738@cornell.edu</a:t>
            </a:r>
            <a:endParaRPr lang="en-US" dirty="0"/>
          </a:p>
          <a:p>
            <a:r>
              <a:rPr lang="en-US" sz="1200" b="1" dirty="0"/>
              <a:t>Kitchen Manager- Katie Matsushima</a:t>
            </a:r>
            <a:r>
              <a:rPr lang="en-US" sz="1200" dirty="0"/>
              <a:t> </a:t>
            </a:r>
            <a:r>
              <a:rPr lang="en-US" dirty="0">
                <a:hlinkClick r:id="rId4"/>
              </a:rPr>
              <a:t>kam494@cornell.edu</a:t>
            </a:r>
            <a:r>
              <a:rPr lang="en-US" dirty="0"/>
              <a:t> </a:t>
            </a:r>
          </a:p>
          <a:p>
            <a:r>
              <a:rPr lang="en-US" sz="1200" b="1" dirty="0"/>
              <a:t>Market- Amanda </a:t>
            </a:r>
            <a:r>
              <a:rPr lang="en-US" sz="1200" b="1" dirty="0" err="1"/>
              <a:t>Poodiack</a:t>
            </a:r>
            <a:r>
              <a:rPr lang="en-US" sz="1200" b="1" dirty="0"/>
              <a:t>- </a:t>
            </a:r>
            <a:r>
              <a:rPr lang="en-US" u="sng" dirty="0">
                <a:solidFill>
                  <a:schemeClr val="accent3"/>
                </a:solidFill>
              </a:rPr>
              <a:t>amp374@cornell.edu</a:t>
            </a:r>
          </a:p>
        </p:txBody>
      </p:sp>
      <p:sp>
        <p:nvSpPr>
          <p:cNvPr id="24" name="Text Placeholder 6">
            <a:extLst>
              <a:ext uri="{FF2B5EF4-FFF2-40B4-BE49-F238E27FC236}">
                <a16:creationId xmlns:a16="http://schemas.microsoft.com/office/drawing/2014/main" id="{720A98B5-297F-DB71-C230-7001BEC2BDB7}"/>
              </a:ext>
            </a:extLst>
          </p:cNvPr>
          <p:cNvSpPr>
            <a:spLocks noGrp="1"/>
          </p:cNvSpPr>
          <p:nvPr>
            <p:ph type="body" sz="quarter" idx="13"/>
          </p:nvPr>
        </p:nvSpPr>
        <p:spPr>
          <a:xfrm rot="10800000">
            <a:off x="314325" y="5387968"/>
            <a:ext cx="1143000" cy="1355732"/>
          </a:xfrm>
        </p:spPr>
        <p:txBody>
          <a:bodyPr/>
          <a:lstStyle/>
          <a:p>
            <a:endParaRPr lang="en-US" dirty="0"/>
          </a:p>
        </p:txBody>
      </p:sp>
    </p:spTree>
    <p:extLst>
      <p:ext uri="{BB962C8B-B14F-4D97-AF65-F5344CB8AC3E}">
        <p14:creationId xmlns:p14="http://schemas.microsoft.com/office/powerpoint/2010/main" val="365840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a:srcRect r="23742" b="-2"/>
          <a:stretch/>
        </p:blipFill>
        <p:spPr>
          <a:xfrm>
            <a:off x="5334001" y="112976"/>
            <a:ext cx="6858000" cy="6745024"/>
          </a:xfrm>
          <a:noFill/>
        </p:spPr>
      </p:pic>
      <p:sp>
        <p:nvSpPr>
          <p:cNvPr id="23" name="Text Placeholder 2">
            <a:extLst>
              <a:ext uri="{FF2B5EF4-FFF2-40B4-BE49-F238E27FC236}">
                <a16:creationId xmlns:a16="http://schemas.microsoft.com/office/drawing/2014/main" id="{6C66875B-1E93-23E0-CAAF-8D1C54B02EEF}"/>
              </a:ext>
            </a:extLst>
          </p:cNvPr>
          <p:cNvSpPr>
            <a:spLocks noGrp="1"/>
          </p:cNvSpPr>
          <p:nvPr>
            <p:ph type="body" sz="quarter" idx="19"/>
          </p:nvPr>
        </p:nvSpPr>
        <p:spPr>
          <a:xfrm rot="5400000">
            <a:off x="5238089" y="208890"/>
            <a:ext cx="6745024" cy="6553200"/>
          </a:xfrm>
        </p:spPr>
        <p:txBody>
          <a:bodyPr/>
          <a:lstStyle/>
          <a:p>
            <a:endParaRPr lang="en-US"/>
          </a:p>
        </p:txBody>
      </p:sp>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548640" y="990600"/>
            <a:ext cx="10805160" cy="707886"/>
          </a:xfrm>
        </p:spPr>
        <p:txBody>
          <a:bodyPr anchor="t">
            <a:normAutofit/>
          </a:bodyPr>
          <a:lstStyle/>
          <a:p>
            <a:r>
              <a:rPr lang="en-US" dirty="0"/>
              <a:t>What is Taste NY </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548641" y="2667000"/>
            <a:ext cx="5775960" cy="3660648"/>
          </a:xfrm>
        </p:spPr>
        <p:txBody>
          <a:bodyPr>
            <a:normAutofit/>
          </a:bodyPr>
          <a:lstStyle/>
          <a:p>
            <a:r>
              <a:rPr lang="en-US" sz="1700" dirty="0"/>
              <a:t>TasteNY is the official eat local, drink local program for New York State. The program highlights the food and beverages grown and produced in NYS and supports all local businesses. </a:t>
            </a:r>
          </a:p>
          <a:p>
            <a:r>
              <a:rPr lang="en-US" sz="1700" dirty="0"/>
              <a:t>The main purpose of the program is to promote NYS producers along our thruways, airports and train stations as well as smaller subsets such as our Front St location. The end goal is growth across the US for those who participate in our program. </a:t>
            </a:r>
          </a:p>
          <a:p>
            <a:r>
              <a:rPr lang="en-US" sz="1700" dirty="0"/>
              <a:t>As tourists travel our State, the expectation is they will purchase local products and enjoy them enough to spread the item into their own town/state etc. (</a:t>
            </a:r>
            <a:r>
              <a:rPr lang="en-US" sz="1700" dirty="0" err="1"/>
              <a:t>jada</a:t>
            </a:r>
            <a:r>
              <a:rPr lang="en-US" sz="1700" dirty="0"/>
              <a:t> hill/fat crow). </a:t>
            </a:r>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a:xfrm flipV="1">
            <a:off x="11340254" y="1600200"/>
            <a:ext cx="45719" cy="76200"/>
          </a:xfrm>
        </p:spPr>
        <p:txBody>
          <a:bodyPr wrap="square">
            <a:normAutofit fontScale="25000" lnSpcReduction="20000"/>
          </a:bodyPr>
          <a:lstStyle/>
          <a:p>
            <a:endParaRPr lang="en-US" dirty="0"/>
          </a:p>
        </p:txBody>
      </p:sp>
      <p:sp>
        <p:nvSpPr>
          <p:cNvPr id="3" name="Slide Number Placeholder 2">
            <a:extLst>
              <a:ext uri="{FF2B5EF4-FFF2-40B4-BE49-F238E27FC236}">
                <a16:creationId xmlns:a16="http://schemas.microsoft.com/office/drawing/2014/main" id="{5F44A039-11AB-474F-8746-9A34D1C39C3F}"/>
              </a:ext>
            </a:extLst>
          </p:cNvPr>
          <p:cNvSpPr>
            <a:spLocks noGrp="1"/>
          </p:cNvSpPr>
          <p:nvPr>
            <p:ph type="sldNum" sz="quarter" idx="4"/>
          </p:nvPr>
        </p:nvSpPr>
        <p:spPr>
          <a:xfrm>
            <a:off x="628788" y="6339840"/>
            <a:ext cx="302281" cy="365760"/>
          </a:xfrm>
        </p:spPr>
        <p:txBody>
          <a:bodyPr anchor="ctr">
            <a:normAutofit/>
          </a:bodyPr>
          <a:lstStyle/>
          <a:p>
            <a:pPr>
              <a:spcAft>
                <a:spcPts val="600"/>
              </a:spcAft>
            </a:pPr>
            <a:fld id="{4FAB73BC-B049-4115-A692-8D63A059BFB8}" type="slidenum">
              <a:rPr lang="en-US" smtClean="0"/>
              <a:pPr>
                <a:spcAft>
                  <a:spcPts val="600"/>
                </a:spcAft>
              </a:pPr>
              <a:t>2</a:t>
            </a:fld>
            <a:endParaRPr lang="en-US"/>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7472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a:blip r:embed="rId3"/>
          <a:srcRect/>
          <a:stretch/>
        </p:blipFill>
        <p:spPr>
          <a:xfrm>
            <a:off x="914400" y="112976"/>
            <a:ext cx="10714142" cy="3697024"/>
          </a:xfr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Southern Tier Welcome Center located at the pa/</a:t>
            </a:r>
            <a:r>
              <a:rPr lang="en-US" dirty="0" err="1"/>
              <a:t>ny</a:t>
            </a:r>
            <a:r>
              <a:rPr lang="en-US" dirty="0"/>
              <a:t> line 81N. </a:t>
            </a:r>
          </a:p>
        </p:txBody>
      </p:sp>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a:xfrm>
            <a:off x="7239000" y="2477966"/>
            <a:ext cx="4389542" cy="4163339"/>
          </a:xfrm>
        </p:spPr>
        <p:txBody>
          <a:bodyPr/>
          <a:lstStyle/>
          <a:p>
            <a:endParaRPr lang="en-US" dirty="0"/>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9"/>
          </p:nvPr>
        </p:nvSpPr>
        <p:spPr>
          <a:xfrm>
            <a:off x="7589520" y="2667000"/>
            <a:ext cx="3688080" cy="3782338"/>
          </a:xfrm>
        </p:spPr>
        <p:txBody>
          <a:bodyPr>
            <a:normAutofit fontScale="55000" lnSpcReduction="20000"/>
          </a:bodyPr>
          <a:lstStyle/>
          <a:p>
            <a:r>
              <a:rPr lang="en-US" dirty="0"/>
              <a:t>The Southern Tier Welcome Center located at the PA/NY border on 81N, is the first visual for travelers entering our State. We offer NYS foods/beverages/gifts as well as travel guides and information. Our staff are trained yearly on all the amazing travel destinations NYS has to offer as well as stories behind the products. This location sees over 575,000 visitors per year and is an amazing asset to our local producers looking to scale up and get products through the State. One vendor is currently shipping to </a:t>
            </a:r>
            <a:r>
              <a:rPr lang="en-US"/>
              <a:t>37 other States.    </a:t>
            </a:r>
            <a:endParaRPr lang="en-US" dirty="0"/>
          </a:p>
        </p:txBody>
      </p:sp>
      <p:pic>
        <p:nvPicPr>
          <p:cNvPr id="39" name="Picture Placeholder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3</a:t>
            </a:fld>
            <a:endParaRPr lang="en-US" dirty="0"/>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620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100B-EDAF-7227-25F0-99F9C553E8BC}"/>
              </a:ext>
            </a:extLst>
          </p:cNvPr>
          <p:cNvSpPr>
            <a:spLocks noGrp="1"/>
          </p:cNvSpPr>
          <p:nvPr>
            <p:ph type="title"/>
          </p:nvPr>
        </p:nvSpPr>
        <p:spPr>
          <a:xfrm>
            <a:off x="7315200" y="1295400"/>
            <a:ext cx="4343400" cy="4849139"/>
          </a:xfrm>
        </p:spPr>
        <p:txBody>
          <a:bodyPr>
            <a:normAutofit/>
          </a:bodyPr>
          <a:lstStyle/>
          <a:p>
            <a:r>
              <a:rPr lang="en-US" sz="2200" b="1" dirty="0"/>
              <a:t>Front Street Taste NY </a:t>
            </a:r>
            <a:br>
              <a:rPr lang="en-US" sz="2200" b="1" dirty="0"/>
            </a:br>
            <a:r>
              <a:rPr lang="en-US" sz="1700" dirty="0"/>
              <a:t>is the incubator location for those in looking to scale to the next level in our commercial kitchen or Farmers market. We assist in getting vendors wholesale ready with labeling, insurance, wholesale pricing and scaling up along with any 20C/Geneva food Venture center needs. This is the first stop to getting products into the southern tier welcome center for those working with us in development stages.</a:t>
            </a:r>
            <a:r>
              <a:rPr lang="en-US" sz="1700" dirty="0">
                <a:sym typeface="Wingdings" panose="05000000000000000000" pitchFamily="2" charset="2"/>
              </a:rPr>
              <a:t> </a:t>
            </a:r>
            <a:br>
              <a:rPr lang="en-US" sz="1700" dirty="0">
                <a:sym typeface="Wingdings" panose="05000000000000000000" pitchFamily="2" charset="2"/>
              </a:rPr>
            </a:br>
            <a:r>
              <a:rPr lang="en-US" sz="1700" dirty="0">
                <a:sym typeface="Wingdings" panose="05000000000000000000" pitchFamily="2" charset="2"/>
              </a:rPr>
              <a:t>Hot food/Coffee/</a:t>
            </a:r>
            <a:r>
              <a:rPr lang="en-US" sz="1700" dirty="0" err="1">
                <a:sym typeface="Wingdings" panose="05000000000000000000" pitchFamily="2" charset="2"/>
              </a:rPr>
              <a:t>Speciality</a:t>
            </a:r>
            <a:r>
              <a:rPr lang="en-US" sz="1700" dirty="0">
                <a:sym typeface="Wingdings" panose="05000000000000000000" pitchFamily="2" charset="2"/>
              </a:rPr>
              <a:t> Grocery.</a:t>
            </a:r>
            <a:br>
              <a:rPr lang="en-US" sz="1700" dirty="0">
                <a:sym typeface="Wingdings" panose="05000000000000000000" pitchFamily="2" charset="2"/>
              </a:rPr>
            </a:br>
            <a:r>
              <a:rPr lang="en-US" sz="1700" dirty="0">
                <a:sym typeface="Wingdings" panose="05000000000000000000" pitchFamily="2" charset="2"/>
              </a:rPr>
              <a:t>Special Events to watch for -Brooklyn to </a:t>
            </a:r>
            <a:r>
              <a:rPr lang="en-US" sz="1700" dirty="0" err="1">
                <a:sym typeface="Wingdings" panose="05000000000000000000" pitchFamily="2" charset="2"/>
              </a:rPr>
              <a:t>broome</a:t>
            </a:r>
            <a:r>
              <a:rPr lang="en-US" sz="1700" dirty="0">
                <a:sym typeface="Wingdings" panose="05000000000000000000" pitchFamily="2" charset="2"/>
              </a:rPr>
              <a:t>/Chocolate and Coffee event</a:t>
            </a:r>
            <a:br>
              <a:rPr lang="en-US" sz="1800" dirty="0">
                <a:sym typeface="Wingdings" panose="05000000000000000000" pitchFamily="2" charset="2"/>
              </a:rPr>
            </a:br>
            <a:r>
              <a:rPr lang="en-US" dirty="0"/>
              <a:t> </a:t>
            </a:r>
          </a:p>
        </p:txBody>
      </p:sp>
      <p:sp>
        <p:nvSpPr>
          <p:cNvPr id="3" name="Picture Placeholder 2">
            <a:extLst>
              <a:ext uri="{FF2B5EF4-FFF2-40B4-BE49-F238E27FC236}">
                <a16:creationId xmlns:a16="http://schemas.microsoft.com/office/drawing/2014/main" id="{DA07027F-BA2C-212E-AD0E-5026E9DA8641}"/>
              </a:ext>
            </a:extLst>
          </p:cNvPr>
          <p:cNvSpPr>
            <a:spLocks noGrp="1"/>
          </p:cNvSpPr>
          <p:nvPr>
            <p:ph type="pic" sz="quarter" idx="17"/>
          </p:nvPr>
        </p:nvSpPr>
        <p:spPr>
          <a:xfrm>
            <a:off x="0" y="112977"/>
            <a:ext cx="12191999" cy="953823"/>
          </a:xfrm>
        </p:spPr>
        <p:txBody>
          <a:bodyPr/>
          <a:lstStyle/>
          <a:p>
            <a:endParaRPr lang="en-US" dirty="0"/>
          </a:p>
        </p:txBody>
      </p:sp>
      <p:pic>
        <p:nvPicPr>
          <p:cNvPr id="9" name="Picture Placeholder 8" descr="A picture containing grass, sky, outdoor, building&#10;&#10;Description automatically generated">
            <a:extLst>
              <a:ext uri="{FF2B5EF4-FFF2-40B4-BE49-F238E27FC236}">
                <a16:creationId xmlns:a16="http://schemas.microsoft.com/office/drawing/2014/main" id="{3C6DC626-480F-6B81-7554-BB88C5F14B93}"/>
              </a:ext>
            </a:extLst>
          </p:cNvPr>
          <p:cNvPicPr>
            <a:picLocks noGrp="1" noChangeAspect="1"/>
          </p:cNvPicPr>
          <p:nvPr>
            <p:ph type="pic" sz="quarter" idx="19"/>
          </p:nvPr>
        </p:nvPicPr>
        <p:blipFill>
          <a:blip r:embed="rId2"/>
          <a:srcRect l="24117" r="24117"/>
          <a:stretch>
            <a:fillRect/>
          </a:stretch>
        </p:blipFill>
        <p:spPr>
          <a:xfrm>
            <a:off x="542834" y="1066800"/>
            <a:ext cx="3505199" cy="5333999"/>
          </a:xfrm>
        </p:spPr>
      </p:pic>
      <p:pic>
        <p:nvPicPr>
          <p:cNvPr id="13" name="Picture Placeholder 12">
            <a:extLst>
              <a:ext uri="{FF2B5EF4-FFF2-40B4-BE49-F238E27FC236}">
                <a16:creationId xmlns:a16="http://schemas.microsoft.com/office/drawing/2014/main" id="{8ED6716A-5BA3-22C7-04E3-E261381A095C}"/>
              </a:ext>
            </a:extLst>
          </p:cNvPr>
          <p:cNvPicPr>
            <a:picLocks noGrp="1" noChangeAspect="1"/>
          </p:cNvPicPr>
          <p:nvPr>
            <p:ph type="pic" sz="quarter" idx="20"/>
          </p:nvPr>
        </p:nvPicPr>
        <p:blipFill>
          <a:blip r:embed="rId3"/>
          <a:srcRect t="23780" b="23780"/>
          <a:stretch/>
        </p:blipFill>
        <p:spPr>
          <a:xfrm>
            <a:off x="4190999" y="4343400"/>
            <a:ext cx="2981233" cy="2057400"/>
          </a:xfrm>
        </p:spPr>
      </p:pic>
      <p:pic>
        <p:nvPicPr>
          <p:cNvPr id="11" name="Picture Placeholder 10">
            <a:extLst>
              <a:ext uri="{FF2B5EF4-FFF2-40B4-BE49-F238E27FC236}">
                <a16:creationId xmlns:a16="http://schemas.microsoft.com/office/drawing/2014/main" id="{4135B9BB-7D21-62F4-D5C8-933B5D0D38FA}"/>
              </a:ext>
            </a:extLst>
          </p:cNvPr>
          <p:cNvPicPr>
            <a:picLocks noGrp="1" noChangeAspect="1"/>
          </p:cNvPicPr>
          <p:nvPr>
            <p:ph type="pic" sz="quarter" idx="21"/>
          </p:nvPr>
        </p:nvPicPr>
        <p:blipFill>
          <a:blip r:embed="rId4"/>
          <a:srcRect t="12478" b="12478"/>
          <a:stretch/>
        </p:blipFill>
        <p:spPr>
          <a:xfrm>
            <a:off x="4191000" y="1066801"/>
            <a:ext cx="3124200" cy="3126023"/>
          </a:xfrm>
        </p:spPr>
      </p:pic>
      <p:sp>
        <p:nvSpPr>
          <p:cNvPr id="7" name="Slide Number Placeholder 6">
            <a:extLst>
              <a:ext uri="{FF2B5EF4-FFF2-40B4-BE49-F238E27FC236}">
                <a16:creationId xmlns:a16="http://schemas.microsoft.com/office/drawing/2014/main" id="{5E839CDE-FD82-3F6B-277A-6CEDC4CA7B0F}"/>
              </a:ext>
            </a:extLst>
          </p:cNvPr>
          <p:cNvSpPr>
            <a:spLocks noGrp="1"/>
          </p:cNvSpPr>
          <p:nvPr>
            <p:ph type="sldNum" sz="quarter" idx="4"/>
          </p:nvPr>
        </p:nvSpPr>
        <p:spPr/>
        <p:txBody>
          <a:bodyPr/>
          <a:lstStyle/>
          <a:p>
            <a:fld id="{4FAB73BC-B049-4115-A692-8D63A059BFB8}" type="slidenum">
              <a:rPr lang="en-US" noProof="0" smtClean="0"/>
              <a:pPr/>
              <a:t>4</a:t>
            </a:fld>
            <a:endParaRPr lang="en-US" noProof="0" dirty="0"/>
          </a:p>
        </p:txBody>
      </p:sp>
    </p:spTree>
    <p:extLst>
      <p:ext uri="{BB962C8B-B14F-4D97-AF65-F5344CB8AC3E}">
        <p14:creationId xmlns:p14="http://schemas.microsoft.com/office/powerpoint/2010/main" val="421067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304F5774-B1B4-3C31-ABA8-04B04C2993A1}"/>
              </a:ext>
            </a:extLst>
          </p:cNvPr>
          <p:cNvSpPr>
            <a:spLocks noGrp="1"/>
          </p:cNvSpPr>
          <p:nvPr>
            <p:ph type="body" sz="quarter" idx="21"/>
          </p:nvPr>
        </p:nvSpPr>
        <p:spPr>
          <a:xfrm rot="19594102">
            <a:off x="584131" y="-142449"/>
            <a:ext cx="1218268" cy="6177109"/>
          </a:xfrm>
        </p:spPr>
        <p:txBody>
          <a:bodyPr/>
          <a:lstStyle/>
          <a:p>
            <a:endParaRPr lang="en-US"/>
          </a:p>
        </p:txBody>
      </p:sp>
      <p:pic>
        <p:nvPicPr>
          <p:cNvPr id="17" name="Picture 14" descr="Vegetables on display at a market">
            <a:extLst>
              <a:ext uri="{FF2B5EF4-FFF2-40B4-BE49-F238E27FC236}">
                <a16:creationId xmlns:a16="http://schemas.microsoft.com/office/drawing/2014/main" id="{5B3D16AB-18B7-EB25-A0CD-19D873609CFD}"/>
              </a:ext>
            </a:extLst>
          </p:cNvPr>
          <p:cNvPicPr>
            <a:picLocks noChangeAspect="1"/>
          </p:cNvPicPr>
          <p:nvPr/>
        </p:nvPicPr>
        <p:blipFill rotWithShape="1">
          <a:blip r:embed="rId3"/>
          <a:srcRect l="11742" r="-1" b="-1"/>
          <a:stretch/>
        </p:blipFill>
        <p:spPr>
          <a:xfrm>
            <a:off x="3124200" y="10"/>
            <a:ext cx="9067800" cy="685799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noFill/>
        </p:spPr>
      </p:pic>
      <p:sp>
        <p:nvSpPr>
          <p:cNvPr id="21" name="Text Placeholder 3">
            <a:extLst>
              <a:ext uri="{FF2B5EF4-FFF2-40B4-BE49-F238E27FC236}">
                <a16:creationId xmlns:a16="http://schemas.microsoft.com/office/drawing/2014/main" id="{3CC570D2-428C-82F3-C092-13DE220F54A8}"/>
              </a:ext>
            </a:extLst>
          </p:cNvPr>
          <p:cNvSpPr>
            <a:spLocks noGrp="1"/>
          </p:cNvSpPr>
          <p:nvPr>
            <p:ph type="body" sz="quarter" idx="12"/>
          </p:nvPr>
        </p:nvSpPr>
        <p:spPr>
          <a:xfrm>
            <a:off x="533400" y="266700"/>
            <a:ext cx="5105400" cy="6324600"/>
          </a:xfrm>
        </p:spPr>
        <p:txBody>
          <a:bodyPr/>
          <a:lstStyle/>
          <a:p>
            <a:endParaRPr lang="en-US"/>
          </a:p>
        </p:txBody>
      </p:sp>
      <p:sp>
        <p:nvSpPr>
          <p:cNvPr id="13" name="Title 12">
            <a:extLst>
              <a:ext uri="{FF2B5EF4-FFF2-40B4-BE49-F238E27FC236}">
                <a16:creationId xmlns:a16="http://schemas.microsoft.com/office/drawing/2014/main" id="{D7199992-58FE-4335-A811-6AFA96B5595D}"/>
              </a:ext>
            </a:extLst>
          </p:cNvPr>
          <p:cNvSpPr>
            <a:spLocks noGrp="1"/>
          </p:cNvSpPr>
          <p:nvPr>
            <p:ph type="ctrTitle"/>
          </p:nvPr>
        </p:nvSpPr>
        <p:spPr>
          <a:xfrm>
            <a:off x="933450" y="762000"/>
            <a:ext cx="4381500" cy="3429000"/>
          </a:xfrm>
        </p:spPr>
        <p:txBody>
          <a:bodyPr anchor="ctr">
            <a:normAutofit/>
          </a:bodyPr>
          <a:lstStyle/>
          <a:p>
            <a:r>
              <a:rPr lang="en-US" sz="4600" dirty="0"/>
              <a:t>The commercial Kitchen and the</a:t>
            </a:r>
            <a:br>
              <a:rPr lang="en-US" sz="4600" dirty="0"/>
            </a:br>
            <a:r>
              <a:rPr lang="en-US" sz="4600" dirty="0"/>
              <a:t> </a:t>
            </a:r>
            <a:r>
              <a:rPr lang="en-US" sz="4600" dirty="0" err="1"/>
              <a:t>broome</a:t>
            </a:r>
            <a:r>
              <a:rPr lang="en-US" sz="4600" dirty="0"/>
              <a:t> county Regional farmers market </a:t>
            </a:r>
          </a:p>
        </p:txBody>
      </p:sp>
      <p:sp>
        <p:nvSpPr>
          <p:cNvPr id="23" name="Subtitle 5">
            <a:extLst>
              <a:ext uri="{FF2B5EF4-FFF2-40B4-BE49-F238E27FC236}">
                <a16:creationId xmlns:a16="http://schemas.microsoft.com/office/drawing/2014/main" id="{DED95050-2256-CC47-8651-304D9BCDA672}"/>
              </a:ext>
            </a:extLst>
          </p:cNvPr>
          <p:cNvSpPr>
            <a:spLocks noGrp="1"/>
          </p:cNvSpPr>
          <p:nvPr>
            <p:ph type="subTitle" idx="1"/>
          </p:nvPr>
        </p:nvSpPr>
        <p:spPr>
          <a:xfrm>
            <a:off x="933450" y="4343400"/>
            <a:ext cx="4381500" cy="1355732"/>
          </a:xfrm>
        </p:spPr>
        <p:txBody>
          <a:bodyPr/>
          <a:lstStyle/>
          <a:p>
            <a:r>
              <a:rPr lang="en-US" dirty="0"/>
              <a:t>Market, Classes, Rentals, Processing and more! </a:t>
            </a:r>
          </a:p>
        </p:txBody>
      </p:sp>
      <p:sp>
        <p:nvSpPr>
          <p:cNvPr id="25" name="Text Placeholder 6">
            <a:extLst>
              <a:ext uri="{FF2B5EF4-FFF2-40B4-BE49-F238E27FC236}">
                <a16:creationId xmlns:a16="http://schemas.microsoft.com/office/drawing/2014/main" id="{312032BE-8CEB-39AF-6E78-8E456A219744}"/>
              </a:ext>
            </a:extLst>
          </p:cNvPr>
          <p:cNvSpPr>
            <a:spLocks noGrp="1"/>
          </p:cNvSpPr>
          <p:nvPr>
            <p:ph type="body" sz="quarter" idx="13"/>
          </p:nvPr>
        </p:nvSpPr>
        <p:spPr>
          <a:xfrm rot="10800000">
            <a:off x="314325" y="4953000"/>
            <a:ext cx="1143000" cy="1790700"/>
          </a:xfrm>
        </p:spPr>
        <p:txBody>
          <a:bodyPr/>
          <a:lstStyle/>
          <a:p>
            <a:endParaRPr lang="en-US"/>
          </a:p>
        </p:txBody>
      </p:sp>
    </p:spTree>
    <p:extLst>
      <p:ext uri="{BB962C8B-B14F-4D97-AF65-F5344CB8AC3E}">
        <p14:creationId xmlns:p14="http://schemas.microsoft.com/office/powerpoint/2010/main" val="306905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5D0B3E8-44C8-DA00-51C0-1D9C1EC33353}"/>
              </a:ext>
            </a:extLst>
          </p:cNvPr>
          <p:cNvSpPr>
            <a:spLocks noGrp="1"/>
          </p:cNvSpPr>
          <p:nvPr>
            <p:ph type="title"/>
          </p:nvPr>
        </p:nvSpPr>
        <p:spPr>
          <a:xfrm>
            <a:off x="548640" y="3735623"/>
            <a:ext cx="11109960" cy="707886"/>
          </a:xfrm>
        </p:spPr>
        <p:txBody>
          <a:bodyPr/>
          <a:lstStyle/>
          <a:p>
            <a:r>
              <a:rPr lang="en-US" dirty="0"/>
              <a:t>Women in foods- celebrating the women who feed us.</a:t>
            </a:r>
          </a:p>
        </p:txBody>
      </p:sp>
      <p:pic>
        <p:nvPicPr>
          <p:cNvPr id="13" name="Picture Placeholder 12">
            <a:extLst>
              <a:ext uri="{FF2B5EF4-FFF2-40B4-BE49-F238E27FC236}">
                <a16:creationId xmlns:a16="http://schemas.microsoft.com/office/drawing/2014/main" id="{F44BA52B-AE23-226E-946B-9500BEA29AFE}"/>
              </a:ext>
            </a:extLst>
          </p:cNvPr>
          <p:cNvPicPr>
            <a:picLocks noGrp="1" noChangeAspect="1"/>
          </p:cNvPicPr>
          <p:nvPr>
            <p:ph sz="quarter" idx="13"/>
          </p:nvPr>
        </p:nvPicPr>
        <p:blipFill>
          <a:blip r:embed="rId2"/>
          <a:srcRect t="34976" b="34976"/>
          <a:stretch/>
        </p:blipFill>
        <p:spPr>
          <a:xfrm>
            <a:off x="666888" y="4495800"/>
            <a:ext cx="4693921" cy="2088108"/>
          </a:xfrm>
          <a:noFill/>
        </p:spPr>
      </p:pic>
      <p:pic>
        <p:nvPicPr>
          <p:cNvPr id="15" name="Picture Placeholder 14" descr="A group of people posing for a photo&#10;&#10;Description automatically generated">
            <a:extLst>
              <a:ext uri="{FF2B5EF4-FFF2-40B4-BE49-F238E27FC236}">
                <a16:creationId xmlns:a16="http://schemas.microsoft.com/office/drawing/2014/main" id="{42FEA613-C2CB-1E7C-42B8-513A1339516C}"/>
              </a:ext>
            </a:extLst>
          </p:cNvPr>
          <p:cNvPicPr>
            <a:picLocks noGrp="1" noChangeAspect="1"/>
          </p:cNvPicPr>
          <p:nvPr>
            <p:ph type="pic" sz="quarter" idx="17"/>
          </p:nvPr>
        </p:nvPicPr>
        <p:blipFill rotWithShape="1">
          <a:blip r:embed="rId3"/>
          <a:srcRect t="30080" b="29635"/>
          <a:stretch/>
        </p:blipFill>
        <p:spPr>
          <a:xfrm>
            <a:off x="20" y="112976"/>
            <a:ext cx="12191979" cy="3278423"/>
          </a:xfrm>
          <a:noFill/>
        </p:spPr>
      </p:pic>
      <p:pic>
        <p:nvPicPr>
          <p:cNvPr id="17" name="Content Placeholder 16" descr="A menu with a fork and knife&#10;&#10;Description automatically generated">
            <a:extLst>
              <a:ext uri="{FF2B5EF4-FFF2-40B4-BE49-F238E27FC236}">
                <a16:creationId xmlns:a16="http://schemas.microsoft.com/office/drawing/2014/main" id="{426D0AA8-CFF6-189D-ECA4-DA3E4A0C2AE5}"/>
              </a:ext>
            </a:extLst>
          </p:cNvPr>
          <p:cNvPicPr>
            <a:picLocks noGrp="1" noChangeAspect="1"/>
          </p:cNvPicPr>
          <p:nvPr>
            <p:ph sz="quarter" idx="19"/>
          </p:nvPr>
        </p:nvPicPr>
        <p:blipFill>
          <a:blip r:embed="rId4"/>
          <a:stretch>
            <a:fillRect/>
          </a:stretch>
        </p:blipFill>
        <p:spPr>
          <a:xfrm>
            <a:off x="6831193" y="4495800"/>
            <a:ext cx="4522607" cy="2209800"/>
          </a:xfrm>
        </p:spPr>
      </p:pic>
      <p:sp>
        <p:nvSpPr>
          <p:cNvPr id="24" name="Slide Number Placeholder 5">
            <a:extLst>
              <a:ext uri="{FF2B5EF4-FFF2-40B4-BE49-F238E27FC236}">
                <a16:creationId xmlns:a16="http://schemas.microsoft.com/office/drawing/2014/main" id="{5F823BDE-7757-E070-1C75-A74B66D0893E}"/>
              </a:ext>
            </a:extLst>
          </p:cNvPr>
          <p:cNvSpPr>
            <a:spLocks noGrp="1"/>
          </p:cNvSpPr>
          <p:nvPr>
            <p:ph type="sldNum" sz="quarter" idx="4"/>
          </p:nvPr>
        </p:nvSpPr>
        <p:spPr>
          <a:xfrm>
            <a:off x="628788" y="6339840"/>
            <a:ext cx="302281" cy="365760"/>
          </a:xfrm>
        </p:spPr>
        <p:txBody>
          <a:bodyPr/>
          <a:lstStyle/>
          <a:p>
            <a:pPr>
              <a:spcAft>
                <a:spcPts val="600"/>
              </a:spcAft>
            </a:pPr>
            <a:fld id="{4FAB73BC-B049-4115-A692-8D63A059BFB8}" type="slidenum">
              <a:rPr lang="en-US" noProof="0" smtClean="0"/>
              <a:pPr>
                <a:spcAft>
                  <a:spcPts val="600"/>
                </a:spcAft>
              </a:pPr>
              <a:t>6</a:t>
            </a:fld>
            <a:endParaRPr lang="en-US" noProof="0"/>
          </a:p>
        </p:txBody>
      </p:sp>
    </p:spTree>
    <p:extLst>
      <p:ext uri="{BB962C8B-B14F-4D97-AF65-F5344CB8AC3E}">
        <p14:creationId xmlns:p14="http://schemas.microsoft.com/office/powerpoint/2010/main" val="22941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icture Placeholder 1">
            <a:extLst>
              <a:ext uri="{FF2B5EF4-FFF2-40B4-BE49-F238E27FC236}">
                <a16:creationId xmlns:a16="http://schemas.microsoft.com/office/drawing/2014/main" id="{316D5055-4C9E-0CF7-1C24-A7485B9A655A}"/>
              </a:ext>
            </a:extLst>
          </p:cNvPr>
          <p:cNvSpPr>
            <a:spLocks noGrp="1"/>
          </p:cNvSpPr>
          <p:nvPr>
            <p:ph type="pic" sz="quarter" idx="11"/>
          </p:nvPr>
        </p:nvSpPr>
        <p:spPr>
          <a:xfrm>
            <a:off x="0" y="0"/>
            <a:ext cx="12192000" cy="6858000"/>
          </a:xfrm>
        </p:spPr>
        <p:txBody>
          <a:bodyPr/>
          <a:lstStyle/>
          <a:p>
            <a:endParaRPr lang="en-US"/>
          </a:p>
        </p:txBody>
      </p:sp>
      <p:sp>
        <p:nvSpPr>
          <p:cNvPr id="45" name="Text Placeholder 2">
            <a:extLst>
              <a:ext uri="{FF2B5EF4-FFF2-40B4-BE49-F238E27FC236}">
                <a16:creationId xmlns:a16="http://schemas.microsoft.com/office/drawing/2014/main" id="{6AE327D5-8CB4-6006-E161-495DF958A6C6}"/>
              </a:ext>
            </a:extLst>
          </p:cNvPr>
          <p:cNvSpPr>
            <a:spLocks noGrp="1"/>
          </p:cNvSpPr>
          <p:nvPr>
            <p:ph type="body" sz="quarter" idx="13"/>
          </p:nvPr>
        </p:nvSpPr>
        <p:spPr>
          <a:xfrm rot="10800000">
            <a:off x="8074536" y="3124200"/>
            <a:ext cx="2087678" cy="3270696"/>
          </a:xfrm>
        </p:spPr>
        <p:txBody>
          <a:bodyPr/>
          <a:lstStyle/>
          <a:p>
            <a:endParaRPr lang="en-US"/>
          </a:p>
        </p:txBody>
      </p:sp>
      <p:sp>
        <p:nvSpPr>
          <p:cNvPr id="47" name="Text Placeholder 3">
            <a:extLst>
              <a:ext uri="{FF2B5EF4-FFF2-40B4-BE49-F238E27FC236}">
                <a16:creationId xmlns:a16="http://schemas.microsoft.com/office/drawing/2014/main" id="{AEBD8DE0-F404-2035-DC66-B9AA8DB91A40}"/>
              </a:ext>
            </a:extLst>
          </p:cNvPr>
          <p:cNvSpPr>
            <a:spLocks noGrp="1"/>
          </p:cNvSpPr>
          <p:nvPr>
            <p:ph type="body" sz="quarter" idx="15"/>
          </p:nvPr>
        </p:nvSpPr>
        <p:spPr>
          <a:xfrm>
            <a:off x="2190750" y="609600"/>
            <a:ext cx="7810500" cy="5638800"/>
          </a:xfrm>
        </p:spPr>
        <p:txBody>
          <a:bodyPr/>
          <a:lstStyle/>
          <a:p>
            <a:endParaRPr lang="en-US" dirty="0"/>
          </a:p>
        </p:txBody>
      </p:sp>
      <p:sp>
        <p:nvSpPr>
          <p:cNvPr id="6" name="Title 5">
            <a:extLst>
              <a:ext uri="{FF2B5EF4-FFF2-40B4-BE49-F238E27FC236}">
                <a16:creationId xmlns:a16="http://schemas.microsoft.com/office/drawing/2014/main" id="{6AB0A026-EE1D-54C0-3F42-846782D61CE4}"/>
              </a:ext>
            </a:extLst>
          </p:cNvPr>
          <p:cNvSpPr>
            <a:spLocks noGrp="1"/>
          </p:cNvSpPr>
          <p:nvPr>
            <p:ph type="ctrTitle"/>
          </p:nvPr>
        </p:nvSpPr>
        <p:spPr>
          <a:xfrm>
            <a:off x="3163809" y="1905000"/>
            <a:ext cx="5864382" cy="4038600"/>
          </a:xfrm>
        </p:spPr>
        <p:txBody>
          <a:bodyPr anchor="t">
            <a:normAutofit fontScale="90000"/>
          </a:bodyPr>
          <a:lstStyle/>
          <a:p>
            <a:pPr marL="285750" indent="-285750" algn="l">
              <a:buFontTx/>
              <a:buChar char="-"/>
            </a:pPr>
            <a:r>
              <a:rPr lang="en-US" sz="2000" dirty="0"/>
              <a:t>What we Do - Kitchen</a:t>
            </a:r>
            <a:br>
              <a:rPr lang="en-US" sz="2000" dirty="0"/>
            </a:br>
            <a:br>
              <a:rPr lang="en-US" sz="2000" dirty="0"/>
            </a:br>
            <a:r>
              <a:rPr lang="en-US" sz="2000" dirty="0"/>
              <a:t>-The Commercial Kitchen is licensed by both the Department of Health and the NYS Department of Agriculture and markets. </a:t>
            </a:r>
            <a:br>
              <a:rPr lang="en-US" sz="2000" dirty="0"/>
            </a:br>
            <a:r>
              <a:rPr lang="en-US" sz="2000" dirty="0"/>
              <a:t>- Staff manage time for rentals which may include caterers, food trucks/carts, as well as small scale food processors. </a:t>
            </a:r>
            <a:br>
              <a:rPr lang="en-US" sz="2000" dirty="0"/>
            </a:br>
            <a:r>
              <a:rPr lang="en-US" sz="2000" dirty="0"/>
              <a:t>- We assist in the education and development of new food products and help bring items soil to shelf. We work one on one to ensure products are properly labeled, insured, sent for safety testing and new businesses are prepared to scale up to a wholesale process. </a:t>
            </a:r>
            <a:br>
              <a:rPr lang="en-US" sz="2000" dirty="0"/>
            </a:br>
            <a:r>
              <a:rPr lang="en-US" sz="2000" dirty="0"/>
              <a:t>- Success stories – Fat Crow/Leighton Blackwell/Parlor City Vegan/</a:t>
            </a:r>
            <a:r>
              <a:rPr lang="en-US" sz="2000" dirty="0" err="1"/>
              <a:t>SooJung</a:t>
            </a:r>
            <a:r>
              <a:rPr lang="en-US" sz="2000" dirty="0"/>
              <a:t>/</a:t>
            </a:r>
            <a:r>
              <a:rPr lang="en-US" sz="2000" dirty="0" err="1"/>
              <a:t>Sweetays</a:t>
            </a:r>
            <a:r>
              <a:rPr lang="en-US" sz="2000" dirty="0"/>
              <a:t>/Blue B Que Sauce- </a:t>
            </a:r>
            <a:br>
              <a:rPr lang="en-US" sz="2000" dirty="0"/>
            </a:br>
            <a:r>
              <a:rPr lang="en-US" sz="2000" dirty="0"/>
              <a:t>-How to start a food based business classes open to the public. </a:t>
            </a:r>
            <a:br>
              <a:rPr lang="en-US" sz="2000" dirty="0"/>
            </a:br>
            <a:r>
              <a:rPr lang="en-US" sz="2000" dirty="0"/>
              <a:t> </a:t>
            </a:r>
            <a:br>
              <a:rPr lang="en-US" sz="2000" dirty="0"/>
            </a:br>
            <a:r>
              <a:rPr lang="en-US" sz="2000" dirty="0"/>
              <a:t> </a:t>
            </a:r>
          </a:p>
        </p:txBody>
      </p:sp>
      <p:sp>
        <p:nvSpPr>
          <p:cNvPr id="7" name="Subtitle 6">
            <a:extLst>
              <a:ext uri="{FF2B5EF4-FFF2-40B4-BE49-F238E27FC236}">
                <a16:creationId xmlns:a16="http://schemas.microsoft.com/office/drawing/2014/main" id="{50D65EF0-0617-F4B7-1115-AA128BCA7E01}"/>
              </a:ext>
            </a:extLst>
          </p:cNvPr>
          <p:cNvSpPr>
            <a:spLocks noGrp="1"/>
          </p:cNvSpPr>
          <p:nvPr>
            <p:ph type="subTitle" idx="1"/>
          </p:nvPr>
        </p:nvSpPr>
        <p:spPr>
          <a:xfrm>
            <a:off x="4059707" y="4297679"/>
            <a:ext cx="4072586" cy="1463040"/>
          </a:xfrm>
        </p:spPr>
        <p:txBody>
          <a:bodyPr anchor="t">
            <a:normAutofit/>
          </a:bodyPr>
          <a:lstStyle/>
          <a:p>
            <a:pPr marL="285750" indent="-285750">
              <a:buFontTx/>
              <a:buChar char="-"/>
            </a:pPr>
            <a:r>
              <a:rPr lang="en-US" dirty="0"/>
              <a:t> </a:t>
            </a:r>
          </a:p>
        </p:txBody>
      </p:sp>
    </p:spTree>
    <p:extLst>
      <p:ext uri="{BB962C8B-B14F-4D97-AF65-F5344CB8AC3E}">
        <p14:creationId xmlns:p14="http://schemas.microsoft.com/office/powerpoint/2010/main" val="298537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erson and person at a farmers market&#10;&#10;Description automatically generated">
            <a:extLst>
              <a:ext uri="{FF2B5EF4-FFF2-40B4-BE49-F238E27FC236}">
                <a16:creationId xmlns:a16="http://schemas.microsoft.com/office/drawing/2014/main" id="{FC9BDC4E-2714-0357-E3CB-9A159BF9F5A9}"/>
              </a:ext>
            </a:extLst>
          </p:cNvPr>
          <p:cNvPicPr>
            <a:picLocks noGrp="1" noChangeAspect="1"/>
          </p:cNvPicPr>
          <p:nvPr>
            <p:ph type="pic" sz="quarter" idx="17"/>
          </p:nvPr>
        </p:nvPicPr>
        <p:blipFill rotWithShape="1">
          <a:blip r:embed="rId2"/>
          <a:srcRect t="22048" b="4187"/>
          <a:stretch/>
        </p:blipFill>
        <p:spPr>
          <a:xfrm>
            <a:off x="5334001" y="112976"/>
            <a:ext cx="6858000" cy="6745024"/>
          </a:xfrm>
          <a:noFill/>
        </p:spPr>
      </p:pic>
      <p:sp>
        <p:nvSpPr>
          <p:cNvPr id="15" name="Text Placeholder 2">
            <a:extLst>
              <a:ext uri="{FF2B5EF4-FFF2-40B4-BE49-F238E27FC236}">
                <a16:creationId xmlns:a16="http://schemas.microsoft.com/office/drawing/2014/main" id="{EDCD5E84-D6A4-7DCD-A22D-B9781EE90E6C}"/>
              </a:ext>
            </a:extLst>
          </p:cNvPr>
          <p:cNvSpPr>
            <a:spLocks noGrp="1"/>
          </p:cNvSpPr>
          <p:nvPr>
            <p:ph type="body" sz="quarter" idx="19"/>
          </p:nvPr>
        </p:nvSpPr>
        <p:spPr>
          <a:xfrm rot="5400000">
            <a:off x="5238089" y="208890"/>
            <a:ext cx="6745024" cy="6553200"/>
          </a:xfrm>
        </p:spPr>
        <p:txBody>
          <a:bodyPr/>
          <a:lstStyle/>
          <a:p>
            <a:endParaRPr lang="en-US"/>
          </a:p>
        </p:txBody>
      </p:sp>
      <p:sp>
        <p:nvSpPr>
          <p:cNvPr id="17" name="Title 3">
            <a:extLst>
              <a:ext uri="{FF2B5EF4-FFF2-40B4-BE49-F238E27FC236}">
                <a16:creationId xmlns:a16="http://schemas.microsoft.com/office/drawing/2014/main" id="{37792613-3679-725F-D187-F5FA54DFDA50}"/>
              </a:ext>
            </a:extLst>
          </p:cNvPr>
          <p:cNvSpPr>
            <a:spLocks noGrp="1"/>
          </p:cNvSpPr>
          <p:nvPr>
            <p:ph type="title"/>
          </p:nvPr>
        </p:nvSpPr>
        <p:spPr>
          <a:xfrm>
            <a:off x="548640" y="990600"/>
            <a:ext cx="10805160" cy="707886"/>
          </a:xfrm>
        </p:spPr>
        <p:txBody>
          <a:bodyPr/>
          <a:lstStyle/>
          <a:p>
            <a:r>
              <a:rPr lang="en-US" dirty="0"/>
              <a:t>Broome County Regional Farmers Market</a:t>
            </a:r>
          </a:p>
        </p:txBody>
      </p:sp>
      <p:pic>
        <p:nvPicPr>
          <p:cNvPr id="8" name="Picture Placeholder 7" descr="A group of people in a market&#10;&#10;Description automatically generated">
            <a:extLst>
              <a:ext uri="{FF2B5EF4-FFF2-40B4-BE49-F238E27FC236}">
                <a16:creationId xmlns:a16="http://schemas.microsoft.com/office/drawing/2014/main" id="{6CCF4CD1-2FE4-18E6-47D3-68B8D3B0A128}"/>
              </a:ext>
            </a:extLst>
          </p:cNvPr>
          <p:cNvPicPr>
            <a:picLocks noGrp="1" noChangeAspect="1"/>
          </p:cNvPicPr>
          <p:nvPr>
            <p:ph sz="quarter" idx="13"/>
          </p:nvPr>
        </p:nvPicPr>
        <p:blipFill rotWithShape="1">
          <a:blip r:embed="rId3"/>
          <a:srcRect t="11913" r="1" b="14393"/>
          <a:stretch/>
        </p:blipFill>
        <p:spPr>
          <a:xfrm>
            <a:off x="548641" y="2667000"/>
            <a:ext cx="5775960" cy="3660648"/>
          </a:xfrm>
          <a:noFill/>
        </p:spPr>
      </p:pic>
      <p:sp>
        <p:nvSpPr>
          <p:cNvPr id="19" name="Text Placeholder 5">
            <a:extLst>
              <a:ext uri="{FF2B5EF4-FFF2-40B4-BE49-F238E27FC236}">
                <a16:creationId xmlns:a16="http://schemas.microsoft.com/office/drawing/2014/main" id="{88E013BA-5694-A9D9-A740-E482CEA0E907}"/>
              </a:ext>
            </a:extLst>
          </p:cNvPr>
          <p:cNvSpPr>
            <a:spLocks noGrp="1"/>
          </p:cNvSpPr>
          <p:nvPr>
            <p:ph type="body" sz="quarter" idx="16"/>
          </p:nvPr>
        </p:nvSpPr>
        <p:spPr>
          <a:xfrm>
            <a:off x="548641" y="1676400"/>
            <a:ext cx="6233160" cy="707886"/>
          </a:xfrm>
        </p:spPr>
        <p:txBody>
          <a:bodyPr/>
          <a:lstStyle/>
          <a:p>
            <a:r>
              <a:rPr lang="en-US" sz="1600" dirty="0"/>
              <a:t>A producer only space where vendors and the community can gather to support the local food system and our local small businesses. </a:t>
            </a:r>
          </a:p>
        </p:txBody>
      </p:sp>
      <p:sp>
        <p:nvSpPr>
          <p:cNvPr id="6" name="Slide Number Placeholder 5">
            <a:extLst>
              <a:ext uri="{FF2B5EF4-FFF2-40B4-BE49-F238E27FC236}">
                <a16:creationId xmlns:a16="http://schemas.microsoft.com/office/drawing/2014/main" id="{F3D176C1-32BF-49D7-3DE4-777D14B302B9}"/>
              </a:ext>
            </a:extLst>
          </p:cNvPr>
          <p:cNvSpPr>
            <a:spLocks noGrp="1"/>
          </p:cNvSpPr>
          <p:nvPr>
            <p:ph type="sldNum" sz="quarter" idx="4"/>
          </p:nvPr>
        </p:nvSpPr>
        <p:spPr>
          <a:xfrm>
            <a:off x="628788" y="6339840"/>
            <a:ext cx="302281" cy="365760"/>
          </a:xfrm>
        </p:spPr>
        <p:txBody>
          <a:bodyPr anchor="ctr">
            <a:normAutofit/>
          </a:bodyPr>
          <a:lstStyle/>
          <a:p>
            <a:pPr>
              <a:spcAft>
                <a:spcPts val="600"/>
              </a:spcAft>
            </a:pPr>
            <a:fld id="{4FAB73BC-B049-4115-A692-8D63A059BFB8}" type="slidenum">
              <a:rPr lang="en-US" noProof="0" smtClean="0"/>
              <a:pPr>
                <a:spcAft>
                  <a:spcPts val="600"/>
                </a:spcAft>
              </a:pPr>
              <a:t>8</a:t>
            </a:fld>
            <a:endParaRPr lang="en-US" noProof="0"/>
          </a:p>
        </p:txBody>
      </p:sp>
    </p:spTree>
    <p:extLst>
      <p:ext uri="{BB962C8B-B14F-4D97-AF65-F5344CB8AC3E}">
        <p14:creationId xmlns:p14="http://schemas.microsoft.com/office/powerpoint/2010/main" val="191543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icture Placeholder 1">
            <a:extLst>
              <a:ext uri="{FF2B5EF4-FFF2-40B4-BE49-F238E27FC236}">
                <a16:creationId xmlns:a16="http://schemas.microsoft.com/office/drawing/2014/main" id="{316D5055-4C9E-0CF7-1C24-A7485B9A655A}"/>
              </a:ext>
            </a:extLst>
          </p:cNvPr>
          <p:cNvSpPr>
            <a:spLocks noGrp="1"/>
          </p:cNvSpPr>
          <p:nvPr>
            <p:ph type="pic" sz="quarter" idx="11"/>
          </p:nvPr>
        </p:nvSpPr>
        <p:spPr>
          <a:xfrm>
            <a:off x="0" y="0"/>
            <a:ext cx="12192000" cy="6858000"/>
          </a:xfrm>
        </p:spPr>
        <p:txBody>
          <a:bodyPr/>
          <a:lstStyle/>
          <a:p>
            <a:endParaRPr lang="en-US"/>
          </a:p>
        </p:txBody>
      </p:sp>
      <p:sp>
        <p:nvSpPr>
          <p:cNvPr id="45" name="Text Placeholder 2">
            <a:extLst>
              <a:ext uri="{FF2B5EF4-FFF2-40B4-BE49-F238E27FC236}">
                <a16:creationId xmlns:a16="http://schemas.microsoft.com/office/drawing/2014/main" id="{6AE327D5-8CB4-6006-E161-495DF958A6C6}"/>
              </a:ext>
            </a:extLst>
          </p:cNvPr>
          <p:cNvSpPr>
            <a:spLocks noGrp="1"/>
          </p:cNvSpPr>
          <p:nvPr>
            <p:ph type="body" sz="quarter" idx="13"/>
          </p:nvPr>
        </p:nvSpPr>
        <p:spPr>
          <a:xfrm rot="10800000">
            <a:off x="8074536" y="3124200"/>
            <a:ext cx="2087678" cy="3270696"/>
          </a:xfrm>
        </p:spPr>
        <p:txBody>
          <a:bodyPr/>
          <a:lstStyle/>
          <a:p>
            <a:endParaRPr lang="en-US"/>
          </a:p>
        </p:txBody>
      </p:sp>
      <p:sp>
        <p:nvSpPr>
          <p:cNvPr id="47" name="Text Placeholder 3">
            <a:extLst>
              <a:ext uri="{FF2B5EF4-FFF2-40B4-BE49-F238E27FC236}">
                <a16:creationId xmlns:a16="http://schemas.microsoft.com/office/drawing/2014/main" id="{AEBD8DE0-F404-2035-DC66-B9AA8DB91A40}"/>
              </a:ext>
            </a:extLst>
          </p:cNvPr>
          <p:cNvSpPr>
            <a:spLocks noGrp="1"/>
          </p:cNvSpPr>
          <p:nvPr>
            <p:ph type="body" sz="quarter" idx="15"/>
          </p:nvPr>
        </p:nvSpPr>
        <p:spPr>
          <a:xfrm>
            <a:off x="2190750" y="609600"/>
            <a:ext cx="7810500" cy="5638800"/>
          </a:xfrm>
        </p:spPr>
        <p:txBody>
          <a:bodyPr/>
          <a:lstStyle/>
          <a:p>
            <a:endParaRPr lang="en-US" dirty="0"/>
          </a:p>
        </p:txBody>
      </p:sp>
      <p:sp>
        <p:nvSpPr>
          <p:cNvPr id="6" name="Title 5">
            <a:extLst>
              <a:ext uri="{FF2B5EF4-FFF2-40B4-BE49-F238E27FC236}">
                <a16:creationId xmlns:a16="http://schemas.microsoft.com/office/drawing/2014/main" id="{6AB0A026-EE1D-54C0-3F42-846782D61CE4}"/>
              </a:ext>
            </a:extLst>
          </p:cNvPr>
          <p:cNvSpPr>
            <a:spLocks noGrp="1"/>
          </p:cNvSpPr>
          <p:nvPr>
            <p:ph type="ctrTitle"/>
          </p:nvPr>
        </p:nvSpPr>
        <p:spPr>
          <a:xfrm>
            <a:off x="3163809" y="1905000"/>
            <a:ext cx="5864382" cy="4267200"/>
          </a:xfrm>
        </p:spPr>
        <p:txBody>
          <a:bodyPr anchor="t">
            <a:normAutofit fontScale="90000"/>
          </a:bodyPr>
          <a:lstStyle/>
          <a:p>
            <a:pPr marL="285750" indent="-285750" algn="l">
              <a:buFontTx/>
              <a:buChar char="-"/>
            </a:pPr>
            <a:r>
              <a:rPr lang="en-US" sz="2000" dirty="0"/>
              <a:t>What we Do – Farmers Market</a:t>
            </a:r>
            <a:br>
              <a:rPr lang="en-US" sz="2000" dirty="0"/>
            </a:br>
            <a:br>
              <a:rPr lang="en-US" sz="1800" dirty="0"/>
            </a:br>
            <a:r>
              <a:rPr lang="en-US" sz="1800" dirty="0"/>
              <a:t>-Year round, indoor farmers market dedicated to producer only vendors supporting the local food system and other small business development. 35-50 vendors </a:t>
            </a:r>
            <a:br>
              <a:rPr lang="en-US" sz="1800" dirty="0"/>
            </a:br>
            <a:r>
              <a:rPr lang="en-US" sz="1800" dirty="0"/>
              <a:t>- EBT/Snap government benefit programs help stretch the local dollar double with fresh connects as well as the relationships built with farmers for those with food insecurity.  </a:t>
            </a:r>
            <a:br>
              <a:rPr lang="en-US" sz="1800" dirty="0"/>
            </a:br>
            <a:r>
              <a:rPr lang="en-US" sz="1800" dirty="0"/>
              <a:t>- Connect with local food rescues to feed the community with saved foods post market thru farmer donations- Binghamton Food Rescue. </a:t>
            </a:r>
            <a:br>
              <a:rPr lang="en-US" sz="1800" dirty="0"/>
            </a:br>
            <a:r>
              <a:rPr lang="en-US" sz="1800" dirty="0"/>
              <a:t>- Rental Event space when not in use as a market. Weddings, graduation parties, workshops, fundraisers etc.  </a:t>
            </a:r>
            <a:br>
              <a:rPr lang="en-US" sz="1800" dirty="0"/>
            </a:br>
            <a:r>
              <a:rPr lang="en-US" sz="1800" dirty="0"/>
              <a:t>-Work vendors through education to other markets, wholesaling opportunities, value added production through kitchen. </a:t>
            </a:r>
            <a:br>
              <a:rPr lang="en-US" sz="1800" dirty="0"/>
            </a:br>
            <a:r>
              <a:rPr lang="en-US" sz="1800" dirty="0"/>
              <a:t>-A space for those utilizing the commercial kitchen to vend weekly to gain customer following, work on scaling up, direct marketing, labeling, and a wonderful hot food addition to our market. </a:t>
            </a:r>
            <a:br>
              <a:rPr lang="en-US" sz="2000" dirty="0"/>
            </a:br>
            <a:r>
              <a:rPr lang="en-US" sz="2000" dirty="0"/>
              <a:t>  </a:t>
            </a:r>
            <a:br>
              <a:rPr lang="en-US" sz="2000" dirty="0"/>
            </a:br>
            <a:r>
              <a:rPr lang="en-US" sz="2000" dirty="0"/>
              <a:t> </a:t>
            </a:r>
          </a:p>
        </p:txBody>
      </p:sp>
      <p:sp>
        <p:nvSpPr>
          <p:cNvPr id="7" name="Subtitle 6">
            <a:extLst>
              <a:ext uri="{FF2B5EF4-FFF2-40B4-BE49-F238E27FC236}">
                <a16:creationId xmlns:a16="http://schemas.microsoft.com/office/drawing/2014/main" id="{50D65EF0-0617-F4B7-1115-AA128BCA7E01}"/>
              </a:ext>
            </a:extLst>
          </p:cNvPr>
          <p:cNvSpPr>
            <a:spLocks noGrp="1"/>
          </p:cNvSpPr>
          <p:nvPr>
            <p:ph type="subTitle" idx="1"/>
          </p:nvPr>
        </p:nvSpPr>
        <p:spPr>
          <a:xfrm flipV="1">
            <a:off x="4059707" y="5760718"/>
            <a:ext cx="4072586" cy="106682"/>
          </a:xfrm>
        </p:spPr>
        <p:txBody>
          <a:bodyPr anchor="t">
            <a:normAutofit fontScale="25000" lnSpcReduction="20000"/>
          </a:bodyPr>
          <a:lstStyle/>
          <a:p>
            <a:r>
              <a:rPr lang="en-US" dirty="0"/>
              <a:t> </a:t>
            </a:r>
          </a:p>
        </p:txBody>
      </p:sp>
    </p:spTree>
    <p:extLst>
      <p:ext uri="{BB962C8B-B14F-4D97-AF65-F5344CB8AC3E}">
        <p14:creationId xmlns:p14="http://schemas.microsoft.com/office/powerpoint/2010/main" val="2019258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6751</TotalTime>
  <Words>866</Words>
  <Application>Microsoft Office PowerPoint</Application>
  <PresentationFormat>Widescreen</PresentationFormat>
  <Paragraphs>30</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Tw Cen MT</vt:lpstr>
      <vt:lpstr>Tw Cen MT Condensed</vt:lpstr>
      <vt:lpstr>Wingdings 3</vt:lpstr>
      <vt:lpstr>ModernClassicBlock-3</vt:lpstr>
      <vt:lpstr>Broome county regional Farmers market, Commercial Kitchen and TasteNY programs.   A look into Broome county.</vt:lpstr>
      <vt:lpstr>What is Taste NY </vt:lpstr>
      <vt:lpstr>Southern Tier Welcome Center located at the pa/ny line 81N. </vt:lpstr>
      <vt:lpstr>Front Street Taste NY  is the incubator location for those in looking to scale to the next level in our commercial kitchen or Farmers market. We assist in getting vendors wholesale ready with labeling, insurance, wholesale pricing and scaling up along with any 20C/Geneva food Venture center needs. This is the first stop to getting products into the southern tier welcome center for those working with us in development stages.  Hot food/Coffee/Speciality Grocery. Special Events to watch for -Brooklyn to broome/Chocolate and Coffee event  </vt:lpstr>
      <vt:lpstr>The commercial Kitchen and the  broome county Regional farmers market </vt:lpstr>
      <vt:lpstr>Women in foods- celebrating the women who feed us.</vt:lpstr>
      <vt:lpstr>What we Do - Kitchen  -The Commercial Kitchen is licensed by both the Department of Health and the NYS Department of Agriculture and markets.  - Staff manage time for rentals which may include caterers, food trucks/carts, as well as small scale food processors.  - We assist in the education and development of new food products and help bring items soil to shelf. We work one on one to ensure products are properly labeled, insured, sent for safety testing and new businesses are prepared to scale up to a wholesale process.  - Success stories – Fat Crow/Leighton Blackwell/Parlor City Vegan/SooJung/Sweetays/Blue B Que Sauce-  -How to start a food based business classes open to the public.     </vt:lpstr>
      <vt:lpstr>Broome County Regional Farmers Market</vt:lpstr>
      <vt:lpstr>What we Do – Farmers Market  -Year round, indoor farmers market dedicated to producer only vendors supporting the local food system and other small business development. 35-50 vendors  - EBT/Snap government benefit programs help stretch the local dollar double with fresh connects as well as the relationships built with farmers for those with food insecurity.   - Connect with local food rescues to feed the community with saved foods post market thru farmer donations- Binghamton Food Rescue.  - Rental Event space when not in use as a market. Weddings, graduation parties, workshops, fundraisers etc.   -Work vendors through education to other markets, wholesaling opportunities, value added production through kitchen.  -A space for those utilizing the commercial kitchen to vend weekly to gain customer following, work on scaling up, direct marketing, labeling, and a wonderful hot food addition to our market.      </vt:lpstr>
      <vt:lpstr>Our commercial kitchen space was recently awarded a grant to expand and assist the value we are adding to the community with helping small food based businesses. The expansion will include a walk in cooler, freezer, dry storage as well as added equipment for those bottling. We will continue to host classes as well as build the educational pieces supported through the program at CCE Broome. Watch our FaceBook page for classes and to watch the progress of the expansion!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Taste NY &amp; Commercial Kitchen Broome</dc:title>
  <dc:creator>Amy Willis</dc:creator>
  <cp:lastModifiedBy>Sloan, Gillian S.</cp:lastModifiedBy>
  <cp:revision>8</cp:revision>
  <dcterms:created xsi:type="dcterms:W3CDTF">2022-06-07T15:12:28Z</dcterms:created>
  <dcterms:modified xsi:type="dcterms:W3CDTF">2023-11-16T20:30:38Z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